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 id="2147483677" r:id="rId3"/>
    <p:sldMasterId id="2147483689" r:id="rId4"/>
  </p:sldMasterIdLst>
  <p:notesMasterIdLst>
    <p:notesMasterId r:id="rId48"/>
  </p:notesMasterIdLst>
  <p:sldIdLst>
    <p:sldId id="256" r:id="rId5"/>
    <p:sldId id="257" r:id="rId6"/>
    <p:sldId id="260" r:id="rId7"/>
    <p:sldId id="261" r:id="rId8"/>
    <p:sldId id="262" r:id="rId9"/>
    <p:sldId id="283" r:id="rId10"/>
    <p:sldId id="278" r:id="rId11"/>
    <p:sldId id="281" r:id="rId12"/>
    <p:sldId id="280" r:id="rId13"/>
    <p:sldId id="263" r:id="rId14"/>
    <p:sldId id="272" r:id="rId15"/>
    <p:sldId id="275" r:id="rId16"/>
    <p:sldId id="276" r:id="rId17"/>
    <p:sldId id="277" r:id="rId18"/>
    <p:sldId id="282" r:id="rId19"/>
    <p:sldId id="284" r:id="rId20"/>
    <p:sldId id="285" r:id="rId21"/>
    <p:sldId id="286" r:id="rId22"/>
    <p:sldId id="287" r:id="rId23"/>
    <p:sldId id="293" r:id="rId24"/>
    <p:sldId id="292" r:id="rId25"/>
    <p:sldId id="291" r:id="rId26"/>
    <p:sldId id="290" r:id="rId27"/>
    <p:sldId id="302" r:id="rId28"/>
    <p:sldId id="303" r:id="rId29"/>
    <p:sldId id="271" r:id="rId30"/>
    <p:sldId id="288" r:id="rId31"/>
    <p:sldId id="289" r:id="rId32"/>
    <p:sldId id="294" r:id="rId33"/>
    <p:sldId id="295" r:id="rId34"/>
    <p:sldId id="297" r:id="rId35"/>
    <p:sldId id="301" r:id="rId36"/>
    <p:sldId id="309" r:id="rId37"/>
    <p:sldId id="300" r:id="rId38"/>
    <p:sldId id="305" r:id="rId39"/>
    <p:sldId id="311" r:id="rId40"/>
    <p:sldId id="306" r:id="rId41"/>
    <p:sldId id="304" r:id="rId42"/>
    <p:sldId id="312" r:id="rId43"/>
    <p:sldId id="313" r:id="rId44"/>
    <p:sldId id="314" r:id="rId45"/>
    <p:sldId id="315" r:id="rId46"/>
    <p:sldId id="310" r:id="rId47"/>
  </p:sldIdLst>
  <p:sldSz cx="9144000" cy="6858000" type="screen4x3"/>
  <p:notesSz cx="6858000" cy="9144000"/>
  <p:embeddedFontLst>
    <p:embeddedFont>
      <p:font typeface="Calibri" panose="020F0502020204030204" pitchFamily="34" charset="0"/>
      <p:regular r:id="rId49"/>
      <p:bold r:id="rId50"/>
      <p:italic r:id="rId51"/>
      <p:boldItalic r:id="rId52"/>
    </p:embeddedFont>
    <p:embeddedFont>
      <p:font typeface="Century Gothic" panose="020B0502020202020204" pitchFamily="34" charset="0"/>
      <p:regular r:id="rId53"/>
      <p:bold r:id="rId54"/>
      <p:italic r:id="rId55"/>
      <p:boldItalic r:id="rId56"/>
    </p:embeddedFont>
    <p:embeddedFont>
      <p:font typeface="Noto Sans Symbols" pitchFamily="2" charset="0"/>
      <p:regular r:id="rId57"/>
      <p:bold r:id="rId58"/>
    </p:embeddedFont>
    <p:embeddedFont>
      <p:font typeface="Verdana" panose="020B060403050404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3" roundtripDataSignature="AMtx7mgxBK35K0w+jcjBaa2zx1idOop+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44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2.fntdata"/><Relationship Id="rId55" Type="http://schemas.openxmlformats.org/officeDocument/2006/relationships/font" Target="fonts/font7.fntdata"/><Relationship Id="rId63" Type="http://customschemas.google.com/relationships/presentationmetadata" Target="meta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1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1.fntdata"/><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6033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3547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0607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2612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745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4949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067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6551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1044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3811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8644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1220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8987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3699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5979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8501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6540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172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0670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5037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8491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61724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9219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51259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38262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6437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4325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0496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217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3"/>
        <p:cNvGrpSpPr/>
        <p:nvPr/>
      </p:nvGrpSpPr>
      <p:grpSpPr>
        <a:xfrm>
          <a:off x="0" y="0"/>
          <a:ext cx="0" cy="0"/>
          <a:chOff x="0" y="0"/>
          <a:chExt cx="0" cy="0"/>
        </a:xfrm>
      </p:grpSpPr>
      <p:pic>
        <p:nvPicPr>
          <p:cNvPr id="14" name="Google Shape;14;p17"/>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5" name="Google Shape;15;p17"/>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 name="Google Shape;68;p29"/>
          <p:cNvSpPr>
            <a:spLocks noGrp="1"/>
          </p:cNvSpPr>
          <p:nvPr>
            <p:ph type="pic" idx="2"/>
          </p:nvPr>
        </p:nvSpPr>
        <p:spPr>
          <a:xfrm>
            <a:off x="5487990" y="2048256"/>
            <a:ext cx="3427413" cy="4206240"/>
          </a:xfrm>
          <a:prstGeom prst="rect">
            <a:avLst/>
          </a:prstGeom>
          <a:noFill/>
          <a:ln>
            <a:noFill/>
          </a:ln>
        </p:spPr>
      </p:sp>
      <p:sp>
        <p:nvSpPr>
          <p:cNvPr id="69" name="Google Shape;69;p29"/>
          <p:cNvSpPr txBox="1">
            <a:spLocks noGrp="1"/>
          </p:cNvSpPr>
          <p:nvPr>
            <p:ph type="body" idx="1"/>
          </p:nvPr>
        </p:nvSpPr>
        <p:spPr>
          <a:xfrm>
            <a:off x="914400" y="2039112"/>
            <a:ext cx="457200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70" name="Google Shape;70;p29"/>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1" name="Google Shape;71;p29"/>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above Caption">
  <p:cSld name="Picture above Caption">
    <p:spTree>
      <p:nvGrpSpPr>
        <p:cNvPr id="1" name="Shape 72"/>
        <p:cNvGrpSpPr/>
        <p:nvPr/>
      </p:nvGrpSpPr>
      <p:grpSpPr>
        <a:xfrm>
          <a:off x="0" y="0"/>
          <a:ext cx="0" cy="0"/>
          <a:chOff x="0" y="0"/>
          <a:chExt cx="0" cy="0"/>
        </a:xfrm>
      </p:grpSpPr>
      <p:sp>
        <p:nvSpPr>
          <p:cNvPr id="73" name="Google Shape;73;p30"/>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30"/>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75" name="Google Shape;75;p30"/>
          <p:cNvSpPr>
            <a:spLocks noGrp="1"/>
          </p:cNvSpPr>
          <p:nvPr>
            <p:ph type="pic" idx="2"/>
          </p:nvPr>
        </p:nvSpPr>
        <p:spPr>
          <a:xfrm>
            <a:off x="927100" y="1129553"/>
            <a:ext cx="7988300" cy="2980944"/>
          </a:xfrm>
          <a:prstGeom prst="rect">
            <a:avLst/>
          </a:prstGeom>
          <a:noFill/>
          <a:ln>
            <a:noFill/>
          </a:ln>
        </p:spPr>
      </p:sp>
      <p:pic>
        <p:nvPicPr>
          <p:cNvPr id="76" name="Google Shape;76;p30"/>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7" name="Google Shape;77;p30"/>
          <p:cNvSpPr txBox="1"/>
          <p:nvPr/>
        </p:nvSpPr>
        <p:spPr>
          <a:xfrm>
            <a:off x="5235124"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2 Pictures with Caption">
  <p:cSld name="2 Pictures with Caption">
    <p:spTree>
      <p:nvGrpSpPr>
        <p:cNvPr id="1" name="Shape 78"/>
        <p:cNvGrpSpPr/>
        <p:nvPr/>
      </p:nvGrpSpPr>
      <p:grpSpPr>
        <a:xfrm>
          <a:off x="0" y="0"/>
          <a:ext cx="0" cy="0"/>
          <a:chOff x="0" y="0"/>
          <a:chExt cx="0" cy="0"/>
        </a:xfrm>
      </p:grpSpPr>
      <p:sp>
        <p:nvSpPr>
          <p:cNvPr id="79" name="Google Shape;79;p31"/>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0" name="Google Shape;80;p31"/>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1" name="Google Shape;81;p31"/>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2" name="Google Shape;82;p31"/>
          <p:cNvSpPr>
            <a:spLocks noGrp="1"/>
          </p:cNvSpPr>
          <p:nvPr>
            <p:ph type="pic" idx="2"/>
          </p:nvPr>
        </p:nvSpPr>
        <p:spPr>
          <a:xfrm>
            <a:off x="927100" y="1129553"/>
            <a:ext cx="3986784" cy="2980944"/>
          </a:xfrm>
          <a:prstGeom prst="rect">
            <a:avLst/>
          </a:prstGeom>
          <a:noFill/>
          <a:ln>
            <a:noFill/>
          </a:ln>
        </p:spPr>
      </p:sp>
      <p:sp>
        <p:nvSpPr>
          <p:cNvPr id="83" name="Google Shape;83;p31"/>
          <p:cNvSpPr>
            <a:spLocks noGrp="1"/>
          </p:cNvSpPr>
          <p:nvPr>
            <p:ph type="pic" idx="3"/>
          </p:nvPr>
        </p:nvSpPr>
        <p:spPr>
          <a:xfrm>
            <a:off x="4928616" y="1129553"/>
            <a:ext cx="3986784" cy="2980944"/>
          </a:xfrm>
          <a:prstGeom prst="rect">
            <a:avLst/>
          </a:prstGeom>
          <a:noFill/>
          <a:ln>
            <a:noFill/>
          </a:ln>
        </p:spPr>
      </p:sp>
      <p:sp>
        <p:nvSpPr>
          <p:cNvPr id="84" name="Google Shape;84;p31"/>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85" name="Google Shape;85;p31"/>
          <p:cNvPicPr preferRelativeResize="0"/>
          <p:nvPr/>
        </p:nvPicPr>
        <p:blipFill rotWithShape="1">
          <a:blip r:embed="rId2">
            <a:alphaModFix/>
          </a:blip>
          <a:srcRect/>
          <a:stretch/>
        </p:blipFill>
        <p:spPr>
          <a:xfrm>
            <a:off x="7150607"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3 Pictures with Caption">
  <p:cSld name="3 Pictures with Caption">
    <p:spTree>
      <p:nvGrpSpPr>
        <p:cNvPr id="1" name="Shape 86"/>
        <p:cNvGrpSpPr/>
        <p:nvPr/>
      </p:nvGrpSpPr>
      <p:grpSpPr>
        <a:xfrm>
          <a:off x="0" y="0"/>
          <a:ext cx="0" cy="0"/>
          <a:chOff x="0" y="0"/>
          <a:chExt cx="0" cy="0"/>
        </a:xfrm>
      </p:grpSpPr>
      <p:sp>
        <p:nvSpPr>
          <p:cNvPr id="87" name="Google Shape;87;p32"/>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8" name="Google Shape;88;p32"/>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9" name="Google Shape;89;p32"/>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0" name="Google Shape;90;p32"/>
          <p:cNvSpPr>
            <a:spLocks noGrp="1"/>
          </p:cNvSpPr>
          <p:nvPr>
            <p:ph type="pic" idx="2"/>
          </p:nvPr>
        </p:nvSpPr>
        <p:spPr>
          <a:xfrm>
            <a:off x="927100" y="1129553"/>
            <a:ext cx="6601968" cy="2980944"/>
          </a:xfrm>
          <a:prstGeom prst="rect">
            <a:avLst/>
          </a:prstGeom>
          <a:noFill/>
          <a:ln>
            <a:noFill/>
          </a:ln>
        </p:spPr>
      </p:sp>
      <p:sp>
        <p:nvSpPr>
          <p:cNvPr id="91" name="Google Shape;91;p32"/>
          <p:cNvSpPr>
            <a:spLocks noGrp="1"/>
          </p:cNvSpPr>
          <p:nvPr>
            <p:ph type="pic" idx="3"/>
          </p:nvPr>
        </p:nvSpPr>
        <p:spPr>
          <a:xfrm>
            <a:off x="7543800" y="1129553"/>
            <a:ext cx="1371600" cy="1481328"/>
          </a:xfrm>
          <a:prstGeom prst="rect">
            <a:avLst/>
          </a:prstGeom>
          <a:noFill/>
          <a:ln>
            <a:noFill/>
          </a:ln>
        </p:spPr>
      </p:sp>
      <p:sp>
        <p:nvSpPr>
          <p:cNvPr id="92" name="Google Shape;92;p32"/>
          <p:cNvSpPr>
            <a:spLocks noGrp="1"/>
          </p:cNvSpPr>
          <p:nvPr>
            <p:ph type="pic" idx="4"/>
          </p:nvPr>
        </p:nvSpPr>
        <p:spPr>
          <a:xfrm>
            <a:off x="7543800" y="2629169"/>
            <a:ext cx="1371600" cy="1481328"/>
          </a:xfrm>
          <a:prstGeom prst="rect">
            <a:avLst/>
          </a:prstGeom>
          <a:noFill/>
          <a:ln>
            <a:noFill/>
          </a:ln>
        </p:spPr>
      </p:sp>
      <p:pic>
        <p:nvPicPr>
          <p:cNvPr id="93" name="Google Shape;93;p32"/>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4" name="Google Shape;94;p32"/>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95"/>
        <p:cNvGrpSpPr/>
        <p:nvPr/>
      </p:nvGrpSpPr>
      <p:grpSpPr>
        <a:xfrm>
          <a:off x="0" y="0"/>
          <a:ext cx="0" cy="0"/>
          <a:chOff x="0" y="0"/>
          <a:chExt cx="0" cy="0"/>
        </a:xfrm>
      </p:grpSpPr>
      <p:sp>
        <p:nvSpPr>
          <p:cNvPr id="96" name="Google Shape;96;p33"/>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7" name="Google Shape;97;p33"/>
          <p:cNvSpPr txBox="1">
            <a:spLocks noGrp="1"/>
          </p:cNvSpPr>
          <p:nvPr>
            <p:ph type="body" idx="1"/>
          </p:nvPr>
        </p:nvSpPr>
        <p:spPr>
          <a:xfrm rot="5400000">
            <a:off x="3084279" y="625709"/>
            <a:ext cx="3670766" cy="761047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98" name="Google Shape;98;p3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9" name="Google Shape;99;p33"/>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0"/>
        <p:cNvGrpSpPr/>
        <p:nvPr/>
      </p:nvGrpSpPr>
      <p:grpSpPr>
        <a:xfrm>
          <a:off x="0" y="0"/>
          <a:ext cx="0" cy="0"/>
          <a:chOff x="0" y="0"/>
          <a:chExt cx="0" cy="0"/>
        </a:xfrm>
      </p:grpSpPr>
      <p:sp>
        <p:nvSpPr>
          <p:cNvPr id="101" name="Google Shape;101;p34"/>
          <p:cNvSpPr txBox="1">
            <a:spLocks noGrp="1"/>
          </p:cNvSpPr>
          <p:nvPr>
            <p:ph type="title"/>
          </p:nvPr>
        </p:nvSpPr>
        <p:spPr>
          <a:xfrm rot="5400000">
            <a:off x="5678114" y="3438993"/>
            <a:ext cx="5533279" cy="914400"/>
          </a:xfrm>
          <a:prstGeom prst="rect">
            <a:avLst/>
          </a:prstGeom>
          <a:noFill/>
          <a:ln>
            <a:noFill/>
          </a:ln>
        </p:spPr>
        <p:txBody>
          <a:bodyPr spcFirstLastPara="1" wrap="square" lIns="274300" tIns="685800" rIns="91425" bIns="6858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2" name="Google Shape;102;p34"/>
          <p:cNvSpPr txBox="1">
            <a:spLocks noGrp="1"/>
          </p:cNvSpPr>
          <p:nvPr>
            <p:ph type="body" idx="1"/>
          </p:nvPr>
        </p:nvSpPr>
        <p:spPr>
          <a:xfrm rot="5400000">
            <a:off x="2059548" y="792723"/>
            <a:ext cx="4542304" cy="64262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103" name="Google Shape;103;p34"/>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104" name="Google Shape;104;p34"/>
          <p:cNvPicPr preferRelativeResize="0"/>
          <p:nvPr/>
        </p:nvPicPr>
        <p:blipFill rotWithShape="1">
          <a:blip r:embed="rId2">
            <a:alphaModFix/>
          </a:blip>
          <a:srcRect/>
          <a:stretch/>
        </p:blipFill>
        <p:spPr>
          <a:xfrm>
            <a:off x="7168896" y="30936"/>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05" name="Google Shape;105;p34"/>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12"/>
        <p:cNvGrpSpPr/>
        <p:nvPr/>
      </p:nvGrpSpPr>
      <p:grpSpPr>
        <a:xfrm>
          <a:off x="0" y="0"/>
          <a:ext cx="0" cy="0"/>
          <a:chOff x="0" y="0"/>
          <a:chExt cx="0" cy="0"/>
        </a:xfrm>
      </p:grpSpPr>
      <p:pic>
        <p:nvPicPr>
          <p:cNvPr id="113" name="Google Shape;113;p20"/>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14" name="Google Shape;114;p20"/>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5"/>
        <p:cNvGrpSpPr/>
        <p:nvPr/>
      </p:nvGrpSpPr>
      <p:grpSpPr>
        <a:xfrm>
          <a:off x="0" y="0"/>
          <a:ext cx="0" cy="0"/>
          <a:chOff x="0" y="0"/>
          <a:chExt cx="0" cy="0"/>
        </a:xfrm>
      </p:grpSpPr>
      <p:sp>
        <p:nvSpPr>
          <p:cNvPr id="116" name="Google Shape;116;p35"/>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35"/>
          <p:cNvSpPr txBox="1">
            <a:spLocks noGrp="1"/>
          </p:cNvSpPr>
          <p:nvPr>
            <p:ph type="body" idx="1"/>
          </p:nvPr>
        </p:nvSpPr>
        <p:spPr>
          <a:xfrm>
            <a:off x="628650" y="1825625"/>
            <a:ext cx="78867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35"/>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35"/>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35"/>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1"/>
        <p:cNvGrpSpPr/>
        <p:nvPr/>
      </p:nvGrpSpPr>
      <p:grpSpPr>
        <a:xfrm>
          <a:off x="0" y="0"/>
          <a:ext cx="0" cy="0"/>
          <a:chOff x="0" y="0"/>
          <a:chExt cx="0" cy="0"/>
        </a:xfrm>
      </p:grpSpPr>
      <p:sp>
        <p:nvSpPr>
          <p:cNvPr id="122" name="Google Shape;122;p36"/>
          <p:cNvSpPr txBox="1">
            <a:spLocks noGrp="1"/>
          </p:cNvSpPr>
          <p:nvPr>
            <p:ph type="title"/>
          </p:nvPr>
        </p:nvSpPr>
        <p:spPr>
          <a:xfrm>
            <a:off x="623888" y="1709741"/>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36"/>
          <p:cNvSpPr txBox="1">
            <a:spLocks noGrp="1"/>
          </p:cNvSpPr>
          <p:nvPr>
            <p:ph type="body" idx="1"/>
          </p:nvPr>
        </p:nvSpPr>
        <p:spPr>
          <a:xfrm>
            <a:off x="623888" y="4589465"/>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4" name="Google Shape;124;p36"/>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6"/>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6"/>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7"/>
        <p:cNvGrpSpPr/>
        <p:nvPr/>
      </p:nvGrpSpPr>
      <p:grpSpPr>
        <a:xfrm>
          <a:off x="0" y="0"/>
          <a:ext cx="0" cy="0"/>
          <a:chOff x="0" y="0"/>
          <a:chExt cx="0" cy="0"/>
        </a:xfrm>
      </p:grpSpPr>
      <p:sp>
        <p:nvSpPr>
          <p:cNvPr id="128" name="Google Shape;128;p37"/>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7"/>
          <p:cNvSpPr txBox="1">
            <a:spLocks noGrp="1"/>
          </p:cNvSpPr>
          <p:nvPr>
            <p:ph type="body" idx="1"/>
          </p:nvPr>
        </p:nvSpPr>
        <p:spPr>
          <a:xfrm>
            <a:off x="6286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37"/>
          <p:cNvSpPr txBox="1">
            <a:spLocks noGrp="1"/>
          </p:cNvSpPr>
          <p:nvPr>
            <p:ph type="body" idx="2"/>
          </p:nvPr>
        </p:nvSpPr>
        <p:spPr>
          <a:xfrm>
            <a:off x="46291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37"/>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7"/>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37"/>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16"/>
        <p:cNvGrpSpPr/>
        <p:nvPr/>
      </p:nvGrpSpPr>
      <p:grpSpPr>
        <a:xfrm>
          <a:off x="0" y="0"/>
          <a:ext cx="0" cy="0"/>
          <a:chOff x="0" y="0"/>
          <a:chExt cx="0" cy="0"/>
        </a:xfrm>
      </p:grpSpPr>
      <p:sp>
        <p:nvSpPr>
          <p:cNvPr id="17" name="Google Shape;17;p18"/>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 name="Google Shape;18;p18"/>
          <p:cNvSpPr txBox="1">
            <a:spLocks noGrp="1"/>
          </p:cNvSpPr>
          <p:nvPr>
            <p:ph type="body" idx="1"/>
          </p:nvPr>
        </p:nvSpPr>
        <p:spPr>
          <a:xfrm>
            <a:off x="1114424" y="2595564"/>
            <a:ext cx="7610476" cy="367076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4"/>
        <p:cNvGrpSpPr/>
        <p:nvPr/>
      </p:nvGrpSpPr>
      <p:grpSpPr>
        <a:xfrm>
          <a:off x="0" y="0"/>
          <a:ext cx="0" cy="0"/>
          <a:chOff x="0" y="0"/>
          <a:chExt cx="0" cy="0"/>
        </a:xfrm>
      </p:grpSpPr>
      <p:sp>
        <p:nvSpPr>
          <p:cNvPr id="135" name="Google Shape;135;p38"/>
          <p:cNvSpPr txBox="1">
            <a:spLocks noGrp="1"/>
          </p:cNvSpPr>
          <p:nvPr>
            <p:ph type="title"/>
          </p:nvPr>
        </p:nvSpPr>
        <p:spPr>
          <a:xfrm>
            <a:off x="629841"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8"/>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7" name="Google Shape;137;p38"/>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38"/>
          <p:cNvSpPr txBox="1">
            <a:spLocks noGrp="1"/>
          </p:cNvSpPr>
          <p:nvPr>
            <p:ph type="body" idx="3"/>
          </p:nvPr>
        </p:nvSpPr>
        <p:spPr>
          <a:xfrm>
            <a:off x="4629152"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9" name="Google Shape;139;p38"/>
          <p:cNvSpPr txBox="1">
            <a:spLocks noGrp="1"/>
          </p:cNvSpPr>
          <p:nvPr>
            <p:ph type="body" idx="4"/>
          </p:nvPr>
        </p:nvSpPr>
        <p:spPr>
          <a:xfrm>
            <a:off x="4629152"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38"/>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8"/>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8"/>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3"/>
        <p:cNvGrpSpPr/>
        <p:nvPr/>
      </p:nvGrpSpPr>
      <p:grpSpPr>
        <a:xfrm>
          <a:off x="0" y="0"/>
          <a:ext cx="0" cy="0"/>
          <a:chOff x="0" y="0"/>
          <a:chExt cx="0" cy="0"/>
        </a:xfrm>
      </p:grpSpPr>
      <p:sp>
        <p:nvSpPr>
          <p:cNvPr id="144" name="Google Shape;144;p3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3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8"/>
        <p:cNvGrpSpPr/>
        <p:nvPr/>
      </p:nvGrpSpPr>
      <p:grpSpPr>
        <a:xfrm>
          <a:off x="0" y="0"/>
          <a:ext cx="0" cy="0"/>
          <a:chOff x="0" y="0"/>
          <a:chExt cx="0" cy="0"/>
        </a:xfrm>
      </p:grpSpPr>
      <p:sp>
        <p:nvSpPr>
          <p:cNvPr id="149" name="Google Shape;149;p40"/>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40"/>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40"/>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2"/>
        <p:cNvGrpSpPr/>
        <p:nvPr/>
      </p:nvGrpSpPr>
      <p:grpSpPr>
        <a:xfrm>
          <a:off x="0" y="0"/>
          <a:ext cx="0" cy="0"/>
          <a:chOff x="0" y="0"/>
          <a:chExt cx="0" cy="0"/>
        </a:xfrm>
      </p:grpSpPr>
      <p:sp>
        <p:nvSpPr>
          <p:cNvPr id="153" name="Google Shape;153;p41"/>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41"/>
          <p:cNvSpPr txBox="1">
            <a:spLocks noGrp="1"/>
          </p:cNvSpPr>
          <p:nvPr>
            <p:ph type="body" idx="1"/>
          </p:nvPr>
        </p:nvSpPr>
        <p:spPr>
          <a:xfrm>
            <a:off x="3887391" y="987428"/>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5" name="Google Shape;155;p41"/>
          <p:cNvSpPr txBox="1">
            <a:spLocks noGrp="1"/>
          </p:cNvSpPr>
          <p:nvPr>
            <p:ph type="body" idx="2"/>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6" name="Google Shape;156;p41"/>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41"/>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41"/>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9"/>
        <p:cNvGrpSpPr/>
        <p:nvPr/>
      </p:nvGrpSpPr>
      <p:grpSpPr>
        <a:xfrm>
          <a:off x="0" y="0"/>
          <a:ext cx="0" cy="0"/>
          <a:chOff x="0" y="0"/>
          <a:chExt cx="0" cy="0"/>
        </a:xfrm>
      </p:grpSpPr>
      <p:sp>
        <p:nvSpPr>
          <p:cNvPr id="160" name="Google Shape;160;p4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42"/>
          <p:cNvSpPr>
            <a:spLocks noGrp="1"/>
          </p:cNvSpPr>
          <p:nvPr>
            <p:ph type="pic" idx="2"/>
          </p:nvPr>
        </p:nvSpPr>
        <p:spPr>
          <a:xfrm>
            <a:off x="3887391" y="987428"/>
            <a:ext cx="4629150" cy="4873625"/>
          </a:xfrm>
          <a:prstGeom prst="rect">
            <a:avLst/>
          </a:prstGeom>
          <a:noFill/>
          <a:ln>
            <a:noFill/>
          </a:ln>
        </p:spPr>
      </p:sp>
      <p:sp>
        <p:nvSpPr>
          <p:cNvPr id="162" name="Google Shape;162;p42"/>
          <p:cNvSpPr txBox="1">
            <a:spLocks noGrp="1"/>
          </p:cNvSpPr>
          <p:nvPr>
            <p:ph type="body" idx="1"/>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p42"/>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42"/>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42"/>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6"/>
        <p:cNvGrpSpPr/>
        <p:nvPr/>
      </p:nvGrpSpPr>
      <p:grpSpPr>
        <a:xfrm>
          <a:off x="0" y="0"/>
          <a:ext cx="0" cy="0"/>
          <a:chOff x="0" y="0"/>
          <a:chExt cx="0" cy="0"/>
        </a:xfrm>
      </p:grpSpPr>
      <p:sp>
        <p:nvSpPr>
          <p:cNvPr id="167" name="Google Shape;167;p43"/>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43"/>
          <p:cNvSpPr txBox="1">
            <a:spLocks noGrp="1"/>
          </p:cNvSpPr>
          <p:nvPr>
            <p:ph type="body" idx="1"/>
          </p:nvPr>
        </p:nvSpPr>
        <p:spPr>
          <a:xfrm rot="5400000">
            <a:off x="2396330" y="57944"/>
            <a:ext cx="4351339"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43"/>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43"/>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43"/>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2"/>
        <p:cNvGrpSpPr/>
        <p:nvPr/>
      </p:nvGrpSpPr>
      <p:grpSpPr>
        <a:xfrm>
          <a:off x="0" y="0"/>
          <a:ext cx="0" cy="0"/>
          <a:chOff x="0" y="0"/>
          <a:chExt cx="0" cy="0"/>
        </a:xfrm>
      </p:grpSpPr>
      <p:sp>
        <p:nvSpPr>
          <p:cNvPr id="173" name="Google Shape;173;p44"/>
          <p:cNvSpPr txBox="1">
            <a:spLocks noGrp="1"/>
          </p:cNvSpPr>
          <p:nvPr>
            <p:ph type="title"/>
          </p:nvPr>
        </p:nvSpPr>
        <p:spPr>
          <a:xfrm rot="5400000">
            <a:off x="4623594" y="2285208"/>
            <a:ext cx="581183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44"/>
          <p:cNvSpPr txBox="1">
            <a:spLocks noGrp="1"/>
          </p:cNvSpPr>
          <p:nvPr>
            <p:ph type="body" idx="1"/>
          </p:nvPr>
        </p:nvSpPr>
        <p:spPr>
          <a:xfrm rot="5400000">
            <a:off x="623095" y="370683"/>
            <a:ext cx="581183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44"/>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44"/>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44"/>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5"/>
        <p:cNvGrpSpPr/>
        <p:nvPr/>
      </p:nvGrpSpPr>
      <p:grpSpPr>
        <a:xfrm>
          <a:off x="0" y="0"/>
          <a:ext cx="0" cy="0"/>
          <a:chOff x="0" y="0"/>
          <a:chExt cx="0" cy="0"/>
        </a:xfrm>
      </p:grpSpPr>
      <p:sp>
        <p:nvSpPr>
          <p:cNvPr id="186" name="Google Shape;186;p46"/>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46"/>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8" name="Google Shape;188;p4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4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4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1"/>
        <p:cNvGrpSpPr/>
        <p:nvPr/>
      </p:nvGrpSpPr>
      <p:grpSpPr>
        <a:xfrm>
          <a:off x="0" y="0"/>
          <a:ext cx="0" cy="0"/>
          <a:chOff x="0" y="0"/>
          <a:chExt cx="0" cy="0"/>
        </a:xfrm>
      </p:grpSpPr>
      <p:sp>
        <p:nvSpPr>
          <p:cNvPr id="192" name="Google Shape;192;p47"/>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4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4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4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4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7"/>
        <p:cNvGrpSpPr/>
        <p:nvPr/>
      </p:nvGrpSpPr>
      <p:grpSpPr>
        <a:xfrm>
          <a:off x="0" y="0"/>
          <a:ext cx="0" cy="0"/>
          <a:chOff x="0" y="0"/>
          <a:chExt cx="0" cy="0"/>
        </a:xfrm>
      </p:grpSpPr>
      <p:sp>
        <p:nvSpPr>
          <p:cNvPr id="198" name="Google Shape;198;p48"/>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8"/>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0" name="Google Shape;200;p4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4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4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with Picture">
  <p:cSld name="Title Slide with Picture">
    <p:spTree>
      <p:nvGrpSpPr>
        <p:cNvPr id="1" name="Shape 22"/>
        <p:cNvGrpSpPr/>
        <p:nvPr/>
      </p:nvGrpSpPr>
      <p:grpSpPr>
        <a:xfrm>
          <a:off x="0" y="0"/>
          <a:ext cx="0" cy="0"/>
          <a:chOff x="0" y="0"/>
          <a:chExt cx="0" cy="0"/>
        </a:xfrm>
      </p:grpSpPr>
      <p:sp>
        <p:nvSpPr>
          <p:cNvPr id="23" name="Google Shape;23;p22"/>
          <p:cNvSpPr txBox="1">
            <a:spLocks noGrp="1"/>
          </p:cNvSpPr>
          <p:nvPr>
            <p:ph type="ctrTitle"/>
          </p:nvPr>
        </p:nvSpPr>
        <p:spPr>
          <a:xfrm>
            <a:off x="0" y="5025434"/>
            <a:ext cx="8915400"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 name="Google Shape;24;p22"/>
          <p:cNvSpPr txBox="1">
            <a:spLocks noGrp="1"/>
          </p:cNvSpPr>
          <p:nvPr>
            <p:ph type="subTitle" idx="1"/>
          </p:nvPr>
        </p:nvSpPr>
        <p:spPr>
          <a:xfrm>
            <a:off x="914400" y="5943600"/>
            <a:ext cx="8001000" cy="914400"/>
          </a:xfrm>
          <a:prstGeom prst="rect">
            <a:avLst/>
          </a:prstGeom>
          <a:solidFill>
            <a:srgbClr val="E3E5DC"/>
          </a:solidFill>
          <a:ln>
            <a:noFill/>
          </a:ln>
        </p:spPr>
        <p:txBody>
          <a:bodyPr spcFirstLastPara="1" wrap="square" lIns="292600" tIns="91425" rIns="274300" bIns="91425" anchor="t" anchorCtr="0">
            <a:noAutofit/>
          </a:bodyPr>
          <a:lstStyle>
            <a:lvl1pPr marR="0" lvl="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25" name="Google Shape;25;p22"/>
          <p:cNvSpPr>
            <a:spLocks noGrp="1"/>
          </p:cNvSpPr>
          <p:nvPr>
            <p:ph type="pic" idx="2"/>
          </p:nvPr>
        </p:nvSpPr>
        <p:spPr>
          <a:xfrm>
            <a:off x="927100" y="1129553"/>
            <a:ext cx="7988300" cy="3886200"/>
          </a:xfrm>
          <a:prstGeom prst="rect">
            <a:avLst/>
          </a:prstGeom>
          <a:noFill/>
          <a:ln>
            <a:noFill/>
          </a:ln>
        </p:spPr>
      </p:sp>
      <p:pic>
        <p:nvPicPr>
          <p:cNvPr id="26" name="Google Shape;26;p22"/>
          <p:cNvPicPr preferRelativeResize="0"/>
          <p:nvPr/>
        </p:nvPicPr>
        <p:blipFill rotWithShape="1">
          <a:blip r:embed="rId2">
            <a:alphaModFix/>
          </a:blip>
          <a:srcRect/>
          <a:stretch/>
        </p:blipFill>
        <p:spPr>
          <a:xfrm>
            <a:off x="7168896" y="826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 name="Google Shape;27;p22"/>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3"/>
        <p:cNvGrpSpPr/>
        <p:nvPr/>
      </p:nvGrpSpPr>
      <p:grpSpPr>
        <a:xfrm>
          <a:off x="0" y="0"/>
          <a:ext cx="0" cy="0"/>
          <a:chOff x="0" y="0"/>
          <a:chExt cx="0" cy="0"/>
        </a:xfrm>
      </p:grpSpPr>
      <p:sp>
        <p:nvSpPr>
          <p:cNvPr id="204" name="Google Shape;204;p49"/>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49"/>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49"/>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4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4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4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0"/>
        <p:cNvGrpSpPr/>
        <p:nvPr/>
      </p:nvGrpSpPr>
      <p:grpSpPr>
        <a:xfrm>
          <a:off x="0" y="0"/>
          <a:ext cx="0" cy="0"/>
          <a:chOff x="0" y="0"/>
          <a:chExt cx="0" cy="0"/>
        </a:xfrm>
      </p:grpSpPr>
      <p:sp>
        <p:nvSpPr>
          <p:cNvPr id="211" name="Google Shape;211;p50"/>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50"/>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3" name="Google Shape;213;p50"/>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50"/>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5" name="Google Shape;215;p50"/>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5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5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5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
        <p:cNvGrpSpPr/>
        <p:nvPr/>
      </p:nvGrpSpPr>
      <p:grpSpPr>
        <a:xfrm>
          <a:off x="0" y="0"/>
          <a:ext cx="0" cy="0"/>
          <a:chOff x="0" y="0"/>
          <a:chExt cx="0" cy="0"/>
        </a:xfrm>
      </p:grpSpPr>
      <p:sp>
        <p:nvSpPr>
          <p:cNvPr id="220" name="Google Shape;220;p5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5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5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5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4"/>
        <p:cNvGrpSpPr/>
        <p:nvPr/>
      </p:nvGrpSpPr>
      <p:grpSpPr>
        <a:xfrm>
          <a:off x="0" y="0"/>
          <a:ext cx="0" cy="0"/>
          <a:chOff x="0" y="0"/>
          <a:chExt cx="0" cy="0"/>
        </a:xfrm>
      </p:grpSpPr>
      <p:sp>
        <p:nvSpPr>
          <p:cNvPr id="225" name="Google Shape;225;p5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5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5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8"/>
        <p:cNvGrpSpPr/>
        <p:nvPr/>
      </p:nvGrpSpPr>
      <p:grpSpPr>
        <a:xfrm>
          <a:off x="0" y="0"/>
          <a:ext cx="0" cy="0"/>
          <a:chOff x="0" y="0"/>
          <a:chExt cx="0" cy="0"/>
        </a:xfrm>
      </p:grpSpPr>
      <p:sp>
        <p:nvSpPr>
          <p:cNvPr id="229" name="Google Shape;229;p53"/>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53"/>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31" name="Google Shape;231;p53"/>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2" name="Google Shape;232;p5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5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5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5"/>
        <p:cNvGrpSpPr/>
        <p:nvPr/>
      </p:nvGrpSpPr>
      <p:grpSpPr>
        <a:xfrm>
          <a:off x="0" y="0"/>
          <a:ext cx="0" cy="0"/>
          <a:chOff x="0" y="0"/>
          <a:chExt cx="0" cy="0"/>
        </a:xfrm>
      </p:grpSpPr>
      <p:sp>
        <p:nvSpPr>
          <p:cNvPr id="236" name="Google Shape;236;p54"/>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54"/>
          <p:cNvSpPr>
            <a:spLocks noGrp="1"/>
          </p:cNvSpPr>
          <p:nvPr>
            <p:ph type="pic" idx="2"/>
          </p:nvPr>
        </p:nvSpPr>
        <p:spPr>
          <a:xfrm>
            <a:off x="3887788" y="987425"/>
            <a:ext cx="4629150" cy="4873625"/>
          </a:xfrm>
          <a:prstGeom prst="rect">
            <a:avLst/>
          </a:prstGeom>
          <a:noFill/>
          <a:ln>
            <a:noFill/>
          </a:ln>
        </p:spPr>
      </p:sp>
      <p:sp>
        <p:nvSpPr>
          <p:cNvPr id="238" name="Google Shape;238;p54"/>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9" name="Google Shape;239;p5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5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5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2"/>
        <p:cNvGrpSpPr/>
        <p:nvPr/>
      </p:nvGrpSpPr>
      <p:grpSpPr>
        <a:xfrm>
          <a:off x="0" y="0"/>
          <a:ext cx="0" cy="0"/>
          <a:chOff x="0" y="0"/>
          <a:chExt cx="0" cy="0"/>
        </a:xfrm>
      </p:grpSpPr>
      <p:sp>
        <p:nvSpPr>
          <p:cNvPr id="243" name="Google Shape;243;p5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55"/>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5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5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p5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8"/>
        <p:cNvGrpSpPr/>
        <p:nvPr/>
      </p:nvGrpSpPr>
      <p:grpSpPr>
        <a:xfrm>
          <a:off x="0" y="0"/>
          <a:ext cx="0" cy="0"/>
          <a:chOff x="0" y="0"/>
          <a:chExt cx="0" cy="0"/>
        </a:xfrm>
      </p:grpSpPr>
      <p:sp>
        <p:nvSpPr>
          <p:cNvPr id="249" name="Google Shape;249;p56"/>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56"/>
          <p:cNvSpPr txBox="1">
            <a:spLocks noGrp="1"/>
          </p:cNvSpPr>
          <p:nvPr>
            <p:ph type="body" idx="1"/>
          </p:nvPr>
        </p:nvSpPr>
        <p:spPr>
          <a:xfrm rot="5400000">
            <a:off x="604044" y="389732"/>
            <a:ext cx="5811838" cy="5762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5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5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5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2"/>
        <p:cNvGrpSpPr/>
        <p:nvPr/>
      </p:nvGrpSpPr>
      <p:grpSpPr>
        <a:xfrm>
          <a:off x="0" y="0"/>
          <a:ext cx="0" cy="0"/>
          <a:chOff x="0" y="0"/>
          <a:chExt cx="0" cy="0"/>
        </a:xfrm>
      </p:grpSpPr>
      <p:sp>
        <p:nvSpPr>
          <p:cNvPr id="263" name="Google Shape;263;p58"/>
          <p:cNvSpPr txBox="1">
            <a:spLocks noGrp="1"/>
          </p:cNvSpPr>
          <p:nvPr>
            <p:ph type="ctrTitle"/>
          </p:nvPr>
        </p:nvSpPr>
        <p:spPr>
          <a:xfrm>
            <a:off x="892176" y="2911261"/>
            <a:ext cx="6581775" cy="219291"/>
          </a:xfrm>
          <a:prstGeom prst="rect">
            <a:avLst/>
          </a:prstGeom>
          <a:noFill/>
          <a:ln>
            <a:noFill/>
          </a:ln>
        </p:spPr>
        <p:txBody>
          <a:bodyPr spcFirstLastPara="1" wrap="square" lIns="0" tIns="0" rIns="0" bIns="0" anchor="b" anchorCtr="0">
            <a:spAutoFit/>
          </a:bodyPr>
          <a:lstStyle>
            <a:lvl1pPr lvl="0" algn="l">
              <a:lnSpc>
                <a:spcPct val="122571"/>
              </a:lnSpc>
              <a:spcBef>
                <a:spcPts val="1400"/>
              </a:spcBef>
              <a:spcAft>
                <a:spcPts val="0"/>
              </a:spcAft>
              <a:buClr>
                <a:schemeClr val="dk2"/>
              </a:buClr>
              <a:buSzPts val="1190"/>
              <a:buFont typeface="Noto Sans Symbols"/>
              <a:buNone/>
              <a:defRPr sz="1400"/>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4" name="Google Shape;264;p58"/>
          <p:cNvSpPr txBox="1">
            <a:spLocks noGrp="1"/>
          </p:cNvSpPr>
          <p:nvPr>
            <p:ph type="subTitle" idx="1"/>
          </p:nvPr>
        </p:nvSpPr>
        <p:spPr>
          <a:xfrm>
            <a:off x="892177" y="3402014"/>
            <a:ext cx="6583363" cy="439738"/>
          </a:xfrm>
          <a:prstGeom prst="rect">
            <a:avLst/>
          </a:prstGeom>
          <a:noFill/>
          <a:ln>
            <a:noFill/>
          </a:ln>
        </p:spPr>
        <p:txBody>
          <a:bodyPr spcFirstLastPara="1" wrap="square" lIns="0" tIns="0" rIns="0" bIns="0" anchor="t" anchorCtr="0">
            <a:noAutofit/>
          </a:bodyPr>
          <a:lstStyle>
            <a:lvl1pPr lvl="0" algn="l">
              <a:lnSpc>
                <a:spcPct val="113454"/>
              </a:lnSpc>
              <a:spcBef>
                <a:spcPts val="165"/>
              </a:spcBef>
              <a:spcAft>
                <a:spcPts val="0"/>
              </a:spcAft>
              <a:buSzPts val="1400"/>
              <a:buNone/>
              <a:defRPr sz="1100" b="1"/>
            </a:lvl1pPr>
            <a:lvl2pPr lvl="1" algn="l">
              <a:lnSpc>
                <a:spcPct val="106000"/>
              </a:lnSpc>
              <a:spcBef>
                <a:spcPts val="1440"/>
              </a:spcBef>
              <a:spcAft>
                <a:spcPts val="0"/>
              </a:spcAft>
              <a:buSzPts val="1800"/>
              <a:buChar char="◼"/>
              <a:defRPr/>
            </a:lvl2pPr>
            <a:lvl3pPr lvl="2" algn="l">
              <a:lnSpc>
                <a:spcPct val="106000"/>
              </a:lnSpc>
              <a:spcBef>
                <a:spcPts val="720"/>
              </a:spcBef>
              <a:spcAft>
                <a:spcPts val="0"/>
              </a:spcAft>
              <a:buSzPts val="1800"/>
              <a:buChar char="–"/>
              <a:defRPr/>
            </a:lvl3pPr>
            <a:lvl4pPr lvl="3" algn="l">
              <a:lnSpc>
                <a:spcPct val="106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pic>
        <p:nvPicPr>
          <p:cNvPr id="265" name="Google Shape;265;p58"/>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6" name="Google Shape;266;p5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67"/>
        <p:cNvGrpSpPr/>
        <p:nvPr/>
      </p:nvGrpSpPr>
      <p:grpSpPr>
        <a:xfrm>
          <a:off x="0" y="0"/>
          <a:ext cx="0" cy="0"/>
          <a:chOff x="0" y="0"/>
          <a:chExt cx="0" cy="0"/>
        </a:xfrm>
      </p:grpSpPr>
      <p:sp>
        <p:nvSpPr>
          <p:cNvPr id="268" name="Google Shape;268;p5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9" name="Google Shape;269;p59"/>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270" name="Google Shape;270;p59"/>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1" name="Google Shape;271;p5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23"/>
          <p:cNvSpPr txBox="1">
            <a:spLocks noGrp="1"/>
          </p:cNvSpPr>
          <p:nvPr>
            <p:ph type="title"/>
          </p:nvPr>
        </p:nvSpPr>
        <p:spPr>
          <a:xfrm>
            <a:off x="0" y="3200399"/>
            <a:ext cx="8915400" cy="2286000"/>
          </a:xfrm>
          <a:prstGeom prst="rect">
            <a:avLst/>
          </a:prstGeom>
          <a:solidFill>
            <a:schemeClr val="dk2"/>
          </a:solidFill>
          <a:ln>
            <a:noFill/>
          </a:ln>
        </p:spPr>
        <p:txBody>
          <a:bodyPr spcFirstLastPara="1" wrap="square" lIns="1188700" tIns="45700" rIns="274300" bIns="45700" anchor="b"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 name="Google Shape;30;p23"/>
          <p:cNvSpPr txBox="1">
            <a:spLocks noGrp="1"/>
          </p:cNvSpPr>
          <p:nvPr>
            <p:ph type="body" idx="1"/>
          </p:nvPr>
        </p:nvSpPr>
        <p:spPr>
          <a:xfrm>
            <a:off x="914400" y="5484607"/>
            <a:ext cx="8001000" cy="777240"/>
          </a:xfrm>
          <a:prstGeom prst="rect">
            <a:avLst/>
          </a:prstGeom>
          <a:solidFill>
            <a:srgbClr val="E3E5DC"/>
          </a:solidFill>
          <a:ln>
            <a:noFill/>
          </a:ln>
        </p:spPr>
        <p:txBody>
          <a:bodyPr spcFirstLastPara="1" wrap="square" lIns="292600" tIns="91425" rIns="274300" bIns="91425" anchor="ctr" anchorCtr="0">
            <a:normAutofit/>
          </a:bodyPr>
          <a:lstStyle>
            <a:lvl1pPr marL="457200" marR="0" lvl="0" indent="-22860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pic>
        <p:nvPicPr>
          <p:cNvPr id="31" name="Google Shape;31;p2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 name="Google Shape;32;p23"/>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2"/>
        <p:cNvGrpSpPr/>
        <p:nvPr/>
      </p:nvGrpSpPr>
      <p:grpSpPr>
        <a:xfrm>
          <a:off x="0" y="0"/>
          <a:ext cx="0" cy="0"/>
          <a:chOff x="0" y="0"/>
          <a:chExt cx="0" cy="0"/>
        </a:xfrm>
      </p:grpSpPr>
      <p:sp>
        <p:nvSpPr>
          <p:cNvPr id="273" name="Google Shape;273;p60"/>
          <p:cNvSpPr txBox="1">
            <a:spLocks noGrp="1"/>
          </p:cNvSpPr>
          <p:nvPr>
            <p:ph type="title"/>
          </p:nvPr>
        </p:nvSpPr>
        <p:spPr>
          <a:xfrm>
            <a:off x="722313" y="4406902"/>
            <a:ext cx="7772400" cy="500906"/>
          </a:xfrm>
          <a:prstGeom prst="rect">
            <a:avLst/>
          </a:prstGeom>
          <a:noFill/>
          <a:ln>
            <a:noFill/>
          </a:ln>
        </p:spPr>
        <p:txBody>
          <a:bodyPr spcFirstLastPara="1" wrap="square" lIns="0" tIns="0" rIns="0" bIns="0" anchor="t" anchorCtr="0">
            <a:spAutoFit/>
          </a:bodyPr>
          <a:lstStyle>
            <a:lvl1pPr lvl="0" algn="l">
              <a:lnSpc>
                <a:spcPct val="106000"/>
              </a:lnSpc>
              <a:spcBef>
                <a:spcPts val="0"/>
              </a:spcBef>
              <a:spcAft>
                <a:spcPts val="0"/>
              </a:spcAft>
              <a:buSzPts val="1400"/>
              <a:buNone/>
              <a:defRPr sz="3100" b="1" cap="none"/>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4" name="Google Shape;274;p60"/>
          <p:cNvSpPr txBox="1">
            <a:spLocks noGrp="1"/>
          </p:cNvSpPr>
          <p:nvPr>
            <p:ph type="body" idx="1"/>
          </p:nvPr>
        </p:nvSpPr>
        <p:spPr>
          <a:xfrm>
            <a:off x="722313" y="2906713"/>
            <a:ext cx="7772400" cy="1500187"/>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280"/>
              </a:spcBef>
              <a:spcAft>
                <a:spcPts val="0"/>
              </a:spcAft>
              <a:buSzPts val="1280"/>
              <a:buNone/>
              <a:defRPr sz="1600"/>
            </a:lvl1pPr>
            <a:lvl2pPr marL="914400" lvl="1" indent="-228600" algn="l">
              <a:lnSpc>
                <a:spcPct val="106000"/>
              </a:lnSpc>
              <a:spcBef>
                <a:spcPts val="1120"/>
              </a:spcBef>
              <a:spcAft>
                <a:spcPts val="0"/>
              </a:spcAft>
              <a:buSzPts val="1400"/>
              <a:buNone/>
              <a:defRPr sz="1400"/>
            </a:lvl2pPr>
            <a:lvl3pPr marL="1371600" lvl="2" indent="-228600" algn="l">
              <a:lnSpc>
                <a:spcPct val="106000"/>
              </a:lnSpc>
              <a:spcBef>
                <a:spcPts val="480"/>
              </a:spcBef>
              <a:spcAft>
                <a:spcPts val="0"/>
              </a:spcAft>
              <a:buSzPts val="1200"/>
              <a:buNone/>
              <a:defRPr sz="1200"/>
            </a:lvl3pPr>
            <a:lvl4pPr marL="1828800" lvl="3" indent="-228600" algn="l">
              <a:lnSpc>
                <a:spcPct val="106000"/>
              </a:lnSpc>
              <a:spcBef>
                <a:spcPts val="22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228600" algn="l">
              <a:lnSpc>
                <a:spcPct val="100000"/>
              </a:lnSpc>
              <a:spcBef>
                <a:spcPts val="220"/>
              </a:spcBef>
              <a:spcAft>
                <a:spcPts val="0"/>
              </a:spcAft>
              <a:buSzPts val="1100"/>
              <a:buFont typeface="Arial"/>
              <a:buNone/>
              <a:defRPr sz="1100"/>
            </a:lvl6pPr>
            <a:lvl7pPr marL="3200400" lvl="6" indent="-228600" algn="l">
              <a:lnSpc>
                <a:spcPct val="100000"/>
              </a:lnSpc>
              <a:spcBef>
                <a:spcPts val="220"/>
              </a:spcBef>
              <a:spcAft>
                <a:spcPts val="0"/>
              </a:spcAft>
              <a:buSzPts val="1100"/>
              <a:buFont typeface="Arial"/>
              <a:buNone/>
              <a:defRPr sz="1100"/>
            </a:lvl7pPr>
            <a:lvl8pPr marL="3657600" lvl="7" indent="-228600" algn="l">
              <a:lnSpc>
                <a:spcPct val="100000"/>
              </a:lnSpc>
              <a:spcBef>
                <a:spcPts val="220"/>
              </a:spcBef>
              <a:spcAft>
                <a:spcPts val="0"/>
              </a:spcAft>
              <a:buSzPts val="1100"/>
              <a:buFont typeface="Arial"/>
              <a:buNone/>
              <a:defRPr sz="1100"/>
            </a:lvl8pPr>
            <a:lvl9pPr marL="4114800" lvl="8" indent="-228600" algn="l">
              <a:lnSpc>
                <a:spcPct val="100000"/>
              </a:lnSpc>
              <a:spcBef>
                <a:spcPts val="220"/>
              </a:spcBef>
              <a:spcAft>
                <a:spcPts val="0"/>
              </a:spcAft>
              <a:buSzPts val="1100"/>
              <a:buFont typeface="Arial"/>
              <a:buNone/>
              <a:defRPr sz="1100"/>
            </a:lvl9pPr>
          </a:lstStyle>
          <a:p>
            <a:endParaRPr/>
          </a:p>
        </p:txBody>
      </p:sp>
      <p:pic>
        <p:nvPicPr>
          <p:cNvPr id="275" name="Google Shape;275;p60"/>
          <p:cNvPicPr preferRelativeResize="0"/>
          <p:nvPr/>
        </p:nvPicPr>
        <p:blipFill rotWithShape="1">
          <a:blip r:embed="rId2">
            <a:alphaModFix/>
          </a:blip>
          <a:srcRect/>
          <a:stretch/>
        </p:blipFill>
        <p:spPr>
          <a:xfrm>
            <a:off x="7168896" y="350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6" name="Google Shape;276;p60"/>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277"/>
        <p:cNvGrpSpPr/>
        <p:nvPr/>
      </p:nvGrpSpPr>
      <p:grpSpPr>
        <a:xfrm>
          <a:off x="0" y="0"/>
          <a:ext cx="0" cy="0"/>
          <a:chOff x="0" y="0"/>
          <a:chExt cx="0" cy="0"/>
        </a:xfrm>
      </p:grpSpPr>
      <p:sp>
        <p:nvSpPr>
          <p:cNvPr id="278" name="Google Shape;278;p6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9" name="Google Shape;279;p61"/>
          <p:cNvSpPr txBox="1">
            <a:spLocks noGrp="1"/>
          </p:cNvSpPr>
          <p:nvPr>
            <p:ph type="body" idx="1"/>
          </p:nvPr>
        </p:nvSpPr>
        <p:spPr>
          <a:xfrm>
            <a:off x="396877" y="1154114"/>
            <a:ext cx="1927225"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sp>
        <p:nvSpPr>
          <p:cNvPr id="280" name="Google Shape;280;p61"/>
          <p:cNvSpPr txBox="1">
            <a:spLocks noGrp="1"/>
          </p:cNvSpPr>
          <p:nvPr>
            <p:ph type="body" idx="2"/>
          </p:nvPr>
        </p:nvSpPr>
        <p:spPr>
          <a:xfrm>
            <a:off x="2476502" y="1154114"/>
            <a:ext cx="1928813"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pic>
        <p:nvPicPr>
          <p:cNvPr id="281" name="Google Shape;281;p61"/>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82" name="Google Shape;282;p61"/>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283"/>
        <p:cNvGrpSpPr/>
        <p:nvPr/>
      </p:nvGrpSpPr>
      <p:grpSpPr>
        <a:xfrm>
          <a:off x="0" y="0"/>
          <a:ext cx="0" cy="0"/>
          <a:chOff x="0" y="0"/>
          <a:chExt cx="0" cy="0"/>
        </a:xfrm>
      </p:grpSpPr>
      <p:sp>
        <p:nvSpPr>
          <p:cNvPr id="284" name="Google Shape;284;p62"/>
          <p:cNvSpPr txBox="1">
            <a:spLocks noGrp="1"/>
          </p:cNvSpPr>
          <p:nvPr>
            <p:ph type="title"/>
          </p:nvPr>
        </p:nvSpPr>
        <p:spPr>
          <a:xfrm>
            <a:off x="457200" y="1223740"/>
            <a:ext cx="8229600"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85" name="Google Shape;285;p62"/>
          <p:cNvSpPr txBox="1">
            <a:spLocks noGrp="1"/>
          </p:cNvSpPr>
          <p:nvPr>
            <p:ph type="body" idx="1"/>
          </p:nvPr>
        </p:nvSpPr>
        <p:spPr>
          <a:xfrm>
            <a:off x="457200" y="1535114"/>
            <a:ext cx="4040188"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6" name="Google Shape;286;p62"/>
          <p:cNvSpPr txBox="1">
            <a:spLocks noGrp="1"/>
          </p:cNvSpPr>
          <p:nvPr>
            <p:ph type="body" idx="2"/>
          </p:nvPr>
        </p:nvSpPr>
        <p:spPr>
          <a:xfrm>
            <a:off x="457200" y="2174875"/>
            <a:ext cx="4040188"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sp>
        <p:nvSpPr>
          <p:cNvPr id="287" name="Google Shape;287;p62"/>
          <p:cNvSpPr txBox="1">
            <a:spLocks noGrp="1"/>
          </p:cNvSpPr>
          <p:nvPr>
            <p:ph type="body" idx="3"/>
          </p:nvPr>
        </p:nvSpPr>
        <p:spPr>
          <a:xfrm>
            <a:off x="4645027" y="1535114"/>
            <a:ext cx="4041775"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8" name="Google Shape;288;p62"/>
          <p:cNvSpPr txBox="1">
            <a:spLocks noGrp="1"/>
          </p:cNvSpPr>
          <p:nvPr>
            <p:ph type="body" idx="4"/>
          </p:nvPr>
        </p:nvSpPr>
        <p:spPr>
          <a:xfrm>
            <a:off x="4645027" y="2174875"/>
            <a:ext cx="4041775"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pic>
        <p:nvPicPr>
          <p:cNvPr id="289" name="Google Shape;289;p62"/>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0" name="Google Shape;290;p62"/>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91"/>
        <p:cNvGrpSpPr/>
        <p:nvPr/>
      </p:nvGrpSpPr>
      <p:grpSpPr>
        <a:xfrm>
          <a:off x="0" y="0"/>
          <a:ext cx="0" cy="0"/>
          <a:chOff x="0" y="0"/>
          <a:chExt cx="0" cy="0"/>
        </a:xfrm>
      </p:grpSpPr>
      <p:sp>
        <p:nvSpPr>
          <p:cNvPr id="292" name="Google Shape;292;p63"/>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293" name="Google Shape;293;p63"/>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4" name="Google Shape;294;p63"/>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95"/>
        <p:cNvGrpSpPr/>
        <p:nvPr/>
      </p:nvGrpSpPr>
      <p:grpSpPr>
        <a:xfrm>
          <a:off x="0" y="0"/>
          <a:ext cx="0" cy="0"/>
          <a:chOff x="0" y="0"/>
          <a:chExt cx="0" cy="0"/>
        </a:xfrm>
      </p:grpSpPr>
      <p:pic>
        <p:nvPicPr>
          <p:cNvPr id="296" name="Google Shape;296;p64"/>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7" name="Google Shape;297;p64"/>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98"/>
        <p:cNvGrpSpPr/>
        <p:nvPr/>
      </p:nvGrpSpPr>
      <p:grpSpPr>
        <a:xfrm>
          <a:off x="0" y="0"/>
          <a:ext cx="0" cy="0"/>
          <a:chOff x="0" y="0"/>
          <a:chExt cx="0" cy="0"/>
        </a:xfrm>
      </p:grpSpPr>
      <p:sp>
        <p:nvSpPr>
          <p:cNvPr id="299" name="Google Shape;299;p65"/>
          <p:cNvSpPr txBox="1">
            <a:spLocks noGrp="1"/>
          </p:cNvSpPr>
          <p:nvPr>
            <p:ph type="title"/>
          </p:nvPr>
        </p:nvSpPr>
        <p:spPr>
          <a:xfrm>
            <a:off x="457202" y="1176568"/>
            <a:ext cx="3008313"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0" name="Google Shape;300;p65"/>
          <p:cNvSpPr txBox="1">
            <a:spLocks noGrp="1"/>
          </p:cNvSpPr>
          <p:nvPr>
            <p:ph type="body" idx="1"/>
          </p:nvPr>
        </p:nvSpPr>
        <p:spPr>
          <a:xfrm>
            <a:off x="3575050" y="273052"/>
            <a:ext cx="5111750" cy="585311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2000"/>
              </a:spcBef>
              <a:spcAft>
                <a:spcPts val="0"/>
              </a:spcAft>
              <a:buSzPts val="1400"/>
              <a:buNone/>
              <a:defRPr sz="2500"/>
            </a:lvl1pPr>
            <a:lvl2pPr marL="914400" lvl="1" indent="-368300" algn="l">
              <a:lnSpc>
                <a:spcPct val="106000"/>
              </a:lnSpc>
              <a:spcBef>
                <a:spcPts val="1760"/>
              </a:spcBef>
              <a:spcAft>
                <a:spcPts val="0"/>
              </a:spcAft>
              <a:buSzPts val="2200"/>
              <a:buChar char="◼"/>
              <a:defRPr sz="2200"/>
            </a:lvl2pPr>
            <a:lvl3pPr marL="1371600" lvl="2" indent="-349250" algn="l">
              <a:lnSpc>
                <a:spcPct val="106000"/>
              </a:lnSpc>
              <a:spcBef>
                <a:spcPts val="760"/>
              </a:spcBef>
              <a:spcAft>
                <a:spcPts val="0"/>
              </a:spcAft>
              <a:buSzPts val="1900"/>
              <a:buChar char="–"/>
              <a:defRPr sz="1900"/>
            </a:lvl3pPr>
            <a:lvl4pPr marL="1828800" lvl="3" indent="-330200" algn="l">
              <a:lnSpc>
                <a:spcPct val="106000"/>
              </a:lnSpc>
              <a:spcBef>
                <a:spcPts val="320"/>
              </a:spcBef>
              <a:spcAft>
                <a:spcPts val="0"/>
              </a:spcAft>
              <a:buSzPts val="1600"/>
              <a:buFont typeface="Arial"/>
              <a:buChar char="•"/>
              <a:defRPr sz="1600"/>
            </a:lvl4pPr>
            <a:lvl5pPr marL="2286000" lvl="4" indent="-330200" algn="l">
              <a:lnSpc>
                <a:spcPct val="100000"/>
              </a:lnSpc>
              <a:spcBef>
                <a:spcPts val="320"/>
              </a:spcBef>
              <a:spcAft>
                <a:spcPts val="0"/>
              </a:spcAft>
              <a:buSzPts val="1600"/>
              <a:buFont typeface="Arial"/>
              <a:buChar char="–"/>
              <a:defRPr sz="1600"/>
            </a:lvl5pPr>
            <a:lvl6pPr marL="2743200" lvl="5" indent="-330200" algn="l">
              <a:lnSpc>
                <a:spcPct val="100000"/>
              </a:lnSpc>
              <a:spcBef>
                <a:spcPts val="320"/>
              </a:spcBef>
              <a:spcAft>
                <a:spcPts val="0"/>
              </a:spcAft>
              <a:buSzPts val="1600"/>
              <a:buFont typeface="Arial"/>
              <a:buChar char="–"/>
              <a:defRPr sz="1600"/>
            </a:lvl6pPr>
            <a:lvl7pPr marL="3200400" lvl="6" indent="-330200" algn="l">
              <a:lnSpc>
                <a:spcPct val="100000"/>
              </a:lnSpc>
              <a:spcBef>
                <a:spcPts val="320"/>
              </a:spcBef>
              <a:spcAft>
                <a:spcPts val="0"/>
              </a:spcAft>
              <a:buSzPts val="1600"/>
              <a:buFont typeface="Arial"/>
              <a:buChar char="–"/>
              <a:defRPr sz="1600"/>
            </a:lvl7pPr>
            <a:lvl8pPr marL="3657600" lvl="7" indent="-330200" algn="l">
              <a:lnSpc>
                <a:spcPct val="100000"/>
              </a:lnSpc>
              <a:spcBef>
                <a:spcPts val="320"/>
              </a:spcBef>
              <a:spcAft>
                <a:spcPts val="0"/>
              </a:spcAft>
              <a:buSzPts val="1600"/>
              <a:buFont typeface="Arial"/>
              <a:buChar char="–"/>
              <a:defRPr sz="1600"/>
            </a:lvl8pPr>
            <a:lvl9pPr marL="4114800" lvl="8" indent="-330200" algn="l">
              <a:lnSpc>
                <a:spcPct val="100000"/>
              </a:lnSpc>
              <a:spcBef>
                <a:spcPts val="320"/>
              </a:spcBef>
              <a:spcAft>
                <a:spcPts val="0"/>
              </a:spcAft>
              <a:buSzPts val="1600"/>
              <a:buFont typeface="Arial"/>
              <a:buChar char="–"/>
              <a:defRPr sz="1600"/>
            </a:lvl9pPr>
          </a:lstStyle>
          <a:p>
            <a:endParaRPr/>
          </a:p>
        </p:txBody>
      </p:sp>
      <p:sp>
        <p:nvSpPr>
          <p:cNvPr id="301" name="Google Shape;301;p65"/>
          <p:cNvSpPr txBox="1">
            <a:spLocks noGrp="1"/>
          </p:cNvSpPr>
          <p:nvPr>
            <p:ph type="body" idx="2"/>
          </p:nvPr>
        </p:nvSpPr>
        <p:spPr>
          <a:xfrm>
            <a:off x="457202" y="1435102"/>
            <a:ext cx="3008313" cy="469106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2" name="Google Shape;302;p65"/>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3" name="Google Shape;303;p65"/>
          <p:cNvSpPr txBox="1"/>
          <p:nvPr/>
        </p:nvSpPr>
        <p:spPr>
          <a:xfrm>
            <a:off x="533570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04"/>
        <p:cNvGrpSpPr/>
        <p:nvPr/>
      </p:nvGrpSpPr>
      <p:grpSpPr>
        <a:xfrm>
          <a:off x="0" y="0"/>
          <a:ext cx="0" cy="0"/>
          <a:chOff x="0" y="0"/>
          <a:chExt cx="0" cy="0"/>
        </a:xfrm>
      </p:grpSpPr>
      <p:sp>
        <p:nvSpPr>
          <p:cNvPr id="305" name="Google Shape;305;p66"/>
          <p:cNvSpPr txBox="1">
            <a:spLocks noGrp="1"/>
          </p:cNvSpPr>
          <p:nvPr>
            <p:ph type="title"/>
          </p:nvPr>
        </p:nvSpPr>
        <p:spPr>
          <a:xfrm>
            <a:off x="1792288" y="5108806"/>
            <a:ext cx="5486400"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6" name="Google Shape;306;p66"/>
          <p:cNvSpPr>
            <a:spLocks noGrp="1"/>
          </p:cNvSpPr>
          <p:nvPr>
            <p:ph type="pic" idx="2"/>
          </p:nvPr>
        </p:nvSpPr>
        <p:spPr>
          <a:xfrm>
            <a:off x="1792288" y="612775"/>
            <a:ext cx="5486400" cy="4114800"/>
          </a:xfrm>
          <a:prstGeom prst="rect">
            <a:avLst/>
          </a:prstGeom>
          <a:noFill/>
          <a:ln>
            <a:noFill/>
          </a:ln>
        </p:spPr>
      </p:sp>
      <p:sp>
        <p:nvSpPr>
          <p:cNvPr id="307" name="Google Shape;307;p66"/>
          <p:cNvSpPr txBox="1">
            <a:spLocks noGrp="1"/>
          </p:cNvSpPr>
          <p:nvPr>
            <p:ph type="body" idx="1"/>
          </p:nvPr>
        </p:nvSpPr>
        <p:spPr>
          <a:xfrm>
            <a:off x="1792288" y="5367338"/>
            <a:ext cx="5486400" cy="8048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8" name="Google Shape;308;p66"/>
          <p:cNvPicPr preferRelativeResize="0"/>
          <p:nvPr/>
        </p:nvPicPr>
        <p:blipFill rotWithShape="1">
          <a:blip r:embed="rId2">
            <a:alphaModFix/>
          </a:blip>
          <a:srcRect/>
          <a:stretch/>
        </p:blipFill>
        <p:spPr>
          <a:xfrm>
            <a:off x="7168896" y="1806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9" name="Google Shape;309;p66"/>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310"/>
        <p:cNvGrpSpPr/>
        <p:nvPr/>
      </p:nvGrpSpPr>
      <p:grpSpPr>
        <a:xfrm>
          <a:off x="0" y="0"/>
          <a:ext cx="0" cy="0"/>
          <a:chOff x="0" y="0"/>
          <a:chExt cx="0" cy="0"/>
        </a:xfrm>
      </p:grpSpPr>
      <p:sp>
        <p:nvSpPr>
          <p:cNvPr id="311" name="Google Shape;311;p6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2" name="Google Shape;312;p67"/>
          <p:cNvSpPr txBox="1">
            <a:spLocks noGrp="1"/>
          </p:cNvSpPr>
          <p:nvPr>
            <p:ph type="body" idx="1"/>
          </p:nvPr>
        </p:nvSpPr>
        <p:spPr>
          <a:xfrm rot="5400000">
            <a:off x="-166687" y="1717676"/>
            <a:ext cx="5135562" cy="400843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3" name="Google Shape;313;p67"/>
          <p:cNvPicPr preferRelativeResize="0"/>
          <p:nvPr/>
        </p:nvPicPr>
        <p:blipFill rotWithShape="1">
          <a:blip r:embed="rId2">
            <a:alphaModFix/>
          </a:blip>
          <a:srcRect/>
          <a:stretch/>
        </p:blipFill>
        <p:spPr>
          <a:xfrm>
            <a:off x="7159752" y="1217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4" name="Google Shape;314;p67"/>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15"/>
        <p:cNvGrpSpPr/>
        <p:nvPr/>
      </p:nvGrpSpPr>
      <p:grpSpPr>
        <a:xfrm>
          <a:off x="0" y="0"/>
          <a:ext cx="0" cy="0"/>
          <a:chOff x="0" y="0"/>
          <a:chExt cx="0" cy="0"/>
        </a:xfrm>
      </p:grpSpPr>
      <p:sp>
        <p:nvSpPr>
          <p:cNvPr id="316" name="Google Shape;316;p68"/>
          <p:cNvSpPr txBox="1">
            <a:spLocks noGrp="1"/>
          </p:cNvSpPr>
          <p:nvPr>
            <p:ph type="title"/>
          </p:nvPr>
        </p:nvSpPr>
        <p:spPr>
          <a:xfrm rot="5400000">
            <a:off x="3868851" y="3305065"/>
            <a:ext cx="5775325"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7" name="Google Shape;317;p68"/>
          <p:cNvSpPr txBox="1">
            <a:spLocks noGrp="1"/>
          </p:cNvSpPr>
          <p:nvPr>
            <p:ph type="body" idx="1"/>
          </p:nvPr>
        </p:nvSpPr>
        <p:spPr>
          <a:xfrm rot="5400000">
            <a:off x="564356" y="346870"/>
            <a:ext cx="5775325" cy="6110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8" name="Google Shape;318;p68"/>
          <p:cNvPicPr preferRelativeResize="0"/>
          <p:nvPr/>
        </p:nvPicPr>
        <p:blipFill rotWithShape="1">
          <a:blip r:embed="rId2">
            <a:alphaModFix/>
          </a:blip>
          <a:srcRect/>
          <a:stretch/>
        </p:blipFill>
        <p:spPr>
          <a:xfrm>
            <a:off x="7159752"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9" name="Google Shape;319;p6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itle and Table" type="tbl">
  <p:cSld name="TABLE">
    <p:spTree>
      <p:nvGrpSpPr>
        <p:cNvPr id="1" name="Shape 320"/>
        <p:cNvGrpSpPr/>
        <p:nvPr/>
      </p:nvGrpSpPr>
      <p:grpSpPr>
        <a:xfrm>
          <a:off x="0" y="0"/>
          <a:ext cx="0" cy="0"/>
          <a:chOff x="0" y="0"/>
          <a:chExt cx="0" cy="0"/>
        </a:xfrm>
      </p:grpSpPr>
      <p:sp>
        <p:nvSpPr>
          <p:cNvPr id="321" name="Google Shape;321;p6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322" name="Google Shape;322;p69"/>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3" name="Google Shape;323;p6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5" name="Google Shape;35;p24"/>
          <p:cNvSpPr txBox="1">
            <a:spLocks noGrp="1"/>
          </p:cNvSpPr>
          <p:nvPr>
            <p:ph type="body" idx="1"/>
          </p:nvPr>
        </p:nvSpPr>
        <p:spPr>
          <a:xfrm>
            <a:off x="1117600"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36" name="Google Shape;36;p24"/>
          <p:cNvSpPr txBox="1">
            <a:spLocks noGrp="1"/>
          </p:cNvSpPr>
          <p:nvPr>
            <p:ph type="body" idx="2"/>
          </p:nvPr>
        </p:nvSpPr>
        <p:spPr>
          <a:xfrm>
            <a:off x="5147534"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37" name="Google Shape;37;p24"/>
          <p:cNvPicPr preferRelativeResize="0"/>
          <p:nvPr/>
        </p:nvPicPr>
        <p:blipFill rotWithShape="1">
          <a:blip r:embed="rId2">
            <a:alphaModFix/>
          </a:blip>
          <a:srcRect/>
          <a:stretch/>
        </p:blipFill>
        <p:spPr>
          <a:xfrm>
            <a:off x="7168896"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8" name="Google Shape;38;p24"/>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4"/>
        <p:cNvGrpSpPr/>
        <p:nvPr/>
      </p:nvGrpSpPr>
      <p:grpSpPr>
        <a:xfrm>
          <a:off x="0" y="0"/>
          <a:ext cx="0" cy="0"/>
          <a:chOff x="0" y="0"/>
          <a:chExt cx="0" cy="0"/>
        </a:xfrm>
      </p:grpSpPr>
      <p:sp>
        <p:nvSpPr>
          <p:cNvPr id="325" name="Google Shape;325;p70"/>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26"/>
        <p:cNvGrpSpPr/>
        <p:nvPr/>
      </p:nvGrpSpPr>
      <p:grpSpPr>
        <a:xfrm>
          <a:off x="0" y="0"/>
          <a:ext cx="0" cy="0"/>
          <a:chOff x="0" y="0"/>
          <a:chExt cx="0" cy="0"/>
        </a:xfrm>
      </p:grpSpPr>
      <p:sp>
        <p:nvSpPr>
          <p:cNvPr id="327" name="Google Shape;327;p7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39"/>
        <p:cNvGrpSpPr/>
        <p:nvPr/>
      </p:nvGrpSpPr>
      <p:grpSpPr>
        <a:xfrm>
          <a:off x="0" y="0"/>
          <a:ext cx="0" cy="0"/>
          <a:chOff x="0" y="0"/>
          <a:chExt cx="0" cy="0"/>
        </a:xfrm>
      </p:grpSpPr>
      <p:sp>
        <p:nvSpPr>
          <p:cNvPr id="40" name="Google Shape;40;p25"/>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 name="Google Shape;41;p25"/>
          <p:cNvSpPr txBox="1">
            <a:spLocks noGrp="1"/>
          </p:cNvSpPr>
          <p:nvPr>
            <p:ph type="body" idx="1"/>
          </p:nvPr>
        </p:nvSpPr>
        <p:spPr>
          <a:xfrm>
            <a:off x="1120588"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2" name="Google Shape;42;p25"/>
          <p:cNvSpPr txBox="1">
            <a:spLocks noGrp="1"/>
          </p:cNvSpPr>
          <p:nvPr>
            <p:ph type="body" idx="2"/>
          </p:nvPr>
        </p:nvSpPr>
        <p:spPr>
          <a:xfrm>
            <a:off x="1120588"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sp>
        <p:nvSpPr>
          <p:cNvPr id="43" name="Google Shape;43;p25"/>
          <p:cNvSpPr txBox="1">
            <a:spLocks noGrp="1"/>
          </p:cNvSpPr>
          <p:nvPr>
            <p:ph type="body" idx="3"/>
          </p:nvPr>
        </p:nvSpPr>
        <p:spPr>
          <a:xfrm>
            <a:off x="5147534"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4" name="Google Shape;44;p25"/>
          <p:cNvSpPr txBox="1">
            <a:spLocks noGrp="1"/>
          </p:cNvSpPr>
          <p:nvPr>
            <p:ph type="body" idx="4"/>
          </p:nvPr>
        </p:nvSpPr>
        <p:spPr>
          <a:xfrm>
            <a:off x="5147534"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cxnSp>
        <p:nvCxnSpPr>
          <p:cNvPr id="45" name="Google Shape;45;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6" name="Google Shape;46;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7" name="Google Shape;47;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8" name="Google Shape;48;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9" name="Google Shape;49;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50" name="Google Shape;50;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pic>
        <p:nvPicPr>
          <p:cNvPr id="51" name="Google Shape;51;p25"/>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2" name="Google Shape;52;p25"/>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55" name="Google Shape;55;p26"/>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6" name="Google Shape;56;p26"/>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pic>
        <p:nvPicPr>
          <p:cNvPr id="58" name="Google Shape;58;p27"/>
          <p:cNvPicPr preferRelativeResize="0"/>
          <p:nvPr/>
        </p:nvPicPr>
        <p:blipFill rotWithShape="1">
          <a:blip r:embed="rId2">
            <a:alphaModFix/>
          </a:blip>
          <a:srcRect/>
          <a:stretch/>
        </p:blipFill>
        <p:spPr>
          <a:xfrm>
            <a:off x="7159752"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9" name="Google Shape;59;p27"/>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0"/>
        <p:cNvGrpSpPr/>
        <p:nvPr/>
      </p:nvGrpSpPr>
      <p:grpSpPr>
        <a:xfrm>
          <a:off x="0" y="0"/>
          <a:ext cx="0" cy="0"/>
          <a:chOff x="0" y="0"/>
          <a:chExt cx="0" cy="0"/>
        </a:xfrm>
      </p:grpSpPr>
      <p:sp>
        <p:nvSpPr>
          <p:cNvPr id="61" name="Google Shape;61;p28"/>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2" name="Google Shape;62;p28"/>
          <p:cNvSpPr txBox="1">
            <a:spLocks noGrp="1"/>
          </p:cNvSpPr>
          <p:nvPr>
            <p:ph type="body" idx="1"/>
          </p:nvPr>
        </p:nvSpPr>
        <p:spPr>
          <a:xfrm>
            <a:off x="5147534" y="2590803"/>
            <a:ext cx="3566160" cy="3686174"/>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6pPr>
            <a:lvl7pPr marL="3200400" marR="0" lvl="6"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7pPr>
            <a:lvl8pPr marL="3657600" marR="0" lvl="7"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8pPr>
            <a:lvl9pPr marL="4114800" marR="0" lvl="8"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9pPr>
          </a:lstStyle>
          <a:p>
            <a:endParaRPr/>
          </a:p>
        </p:txBody>
      </p:sp>
      <p:sp>
        <p:nvSpPr>
          <p:cNvPr id="63" name="Google Shape;63;p28"/>
          <p:cNvSpPr txBox="1">
            <a:spLocks noGrp="1"/>
          </p:cNvSpPr>
          <p:nvPr>
            <p:ph type="body" idx="2"/>
          </p:nvPr>
        </p:nvSpPr>
        <p:spPr>
          <a:xfrm>
            <a:off x="900952" y="2039111"/>
            <a:ext cx="356616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64" name="Google Shape;64;p28"/>
          <p:cNvPicPr preferRelativeResize="0"/>
          <p:nvPr/>
        </p:nvPicPr>
        <p:blipFill rotWithShape="1">
          <a:blip r:embed="rId2">
            <a:alphaModFix/>
          </a:blip>
          <a:srcRect/>
          <a:stretch/>
        </p:blipFill>
        <p:spPr>
          <a:xfrm>
            <a:off x="7168896"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65" name="Google Shape;65;p28"/>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jp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image" Target="../media/image1.jp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4.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p:nvPr/>
        </p:nvSpPr>
        <p:spPr>
          <a:xfrm>
            <a:off x="2638730" y="6387737"/>
            <a:ext cx="18466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1" name="Google Shape;11;p16"/>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12" name="Google Shape;12;p16"/>
          <p:cNvPicPr preferRelativeResize="0"/>
          <p:nvPr/>
        </p:nvPicPr>
        <p:blipFill rotWithShape="1">
          <a:blip r:embed="rId17">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44">
          <p15:clr>
            <a:srgbClr val="F26B43"/>
          </p15:clr>
        </p15:guide>
        <p15:guide id="2" pos="56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8" name="Google Shape;108;p19"/>
          <p:cNvSpPr txBox="1">
            <a:spLocks noGrp="1"/>
          </p:cNvSpPr>
          <p:nvPr>
            <p:ph type="body" idx="1"/>
          </p:nvPr>
        </p:nvSpPr>
        <p:spPr>
          <a:xfrm>
            <a:off x="628650" y="1825625"/>
            <a:ext cx="78867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9" name="Google Shape;109;p1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1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1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4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 name="Google Shape;180;p4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1" name="Google Shape;181;p4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2" name="Google Shape;182;p4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pic>
        <p:nvPicPr>
          <p:cNvPr id="183" name="Google Shape;183;p45"/>
          <p:cNvPicPr preferRelativeResize="0"/>
          <p:nvPr/>
        </p:nvPicPr>
        <p:blipFill rotWithShape="1">
          <a:blip r:embed="rId13">
            <a:alphaModFix/>
          </a:blip>
          <a:srcRect/>
          <a:stretch/>
        </p:blipFill>
        <p:spPr>
          <a:xfrm>
            <a:off x="7168896" y="850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84" name="Google Shape;184;p45"/>
          <p:cNvSpPr txBox="1"/>
          <p:nvPr/>
        </p:nvSpPr>
        <p:spPr>
          <a:xfrm>
            <a:off x="54728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Copyrights © 2017 Innodatatics Inc. All Rights Reserved</a:t>
            </a:r>
            <a:endParaRPr sz="9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sp>
        <p:nvSpPr>
          <p:cNvPr id="255" name="Google Shape;255;p5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marR="0" lvl="0"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1pPr>
            <a:lvl2pPr marR="0" lvl="1"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2pPr>
            <a:lvl3pPr marR="0" lvl="2"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3pPr>
            <a:lvl4pPr marR="0" lvl="3"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4pPr>
            <a:lvl5pPr marR="0" lvl="4"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5pPr>
            <a:lvl6pPr marR="0" lvl="5"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6pPr>
            <a:lvl7pPr marR="0" lvl="6"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7pPr>
            <a:lvl8pPr marR="0" lvl="7"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8pPr>
            <a:lvl9pPr marR="0" lvl="8"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9pPr>
          </a:lstStyle>
          <a:p>
            <a:endParaRPr/>
          </a:p>
        </p:txBody>
      </p:sp>
      <p:sp>
        <p:nvSpPr>
          <p:cNvPr id="256" name="Google Shape;256;p57"/>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marR="0" lvl="0" indent="-228600" algn="l" rtl="0">
              <a:lnSpc>
                <a:spcPct val="106000"/>
              </a:lnSpc>
              <a:spcBef>
                <a:spcPts val="720"/>
              </a:spcBef>
              <a:spcAft>
                <a:spcPts val="0"/>
              </a:spcAft>
              <a:buClr>
                <a:srgbClr val="000000"/>
              </a:buClr>
              <a:buSzPts val="1400"/>
              <a:buFont typeface="Arial"/>
              <a:buNone/>
              <a:defRPr sz="900" b="0" i="0" u="none" strike="noStrike" cap="none">
                <a:solidFill>
                  <a:schemeClr val="dk1"/>
                </a:solidFill>
                <a:latin typeface="Arial"/>
                <a:ea typeface="Arial"/>
                <a:cs typeface="Arial"/>
                <a:sym typeface="Arial"/>
              </a:defRPr>
            </a:lvl1pPr>
            <a:lvl2pPr marL="914400" marR="0" lvl="1" indent="-285750" algn="l" rtl="0">
              <a:lnSpc>
                <a:spcPct val="106000"/>
              </a:lnSpc>
              <a:spcBef>
                <a:spcPts val="720"/>
              </a:spcBef>
              <a:spcAft>
                <a:spcPts val="0"/>
              </a:spcAft>
              <a:buClr>
                <a:schemeClr val="dk1"/>
              </a:buClr>
              <a:buSzPts val="900"/>
              <a:buFont typeface="Noto Sans Symbols"/>
              <a:buChar char="◼"/>
              <a:defRPr sz="900" b="0" i="0" u="none" strike="noStrike" cap="none">
                <a:solidFill>
                  <a:schemeClr val="dk1"/>
                </a:solidFill>
                <a:latin typeface="Arial"/>
                <a:ea typeface="Arial"/>
                <a:cs typeface="Arial"/>
                <a:sym typeface="Arial"/>
              </a:defRPr>
            </a:lvl2pPr>
            <a:lvl3pPr marL="1371600" marR="0" lvl="2" indent="-279400" algn="l" rtl="0">
              <a:lnSpc>
                <a:spcPct val="106000"/>
              </a:lnSpc>
              <a:spcBef>
                <a:spcPts val="32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3pPr>
            <a:lvl4pPr marL="1828800" marR="0" lvl="3" indent="-279400" algn="l" rtl="0">
              <a:lnSpc>
                <a:spcPct val="106000"/>
              </a:lnSpc>
              <a:spcBef>
                <a:spcPts val="16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257" name="Google Shape;257;p57"/>
          <p:cNvSpPr txBox="1"/>
          <p:nvPr/>
        </p:nvSpPr>
        <p:spPr>
          <a:xfrm rot="-5400000">
            <a:off x="8861426" y="6543677"/>
            <a:ext cx="422275" cy="66675"/>
          </a:xfrm>
          <a:prstGeom prst="rect">
            <a:avLst/>
          </a:prstGeom>
          <a:noFill/>
          <a:ln>
            <a:noFill/>
          </a:ln>
        </p:spPr>
        <p:txBody>
          <a:bodyPr spcFirstLastPara="1" wrap="square" lIns="0" tIns="0" rIns="0" bIns="0" anchor="t" anchorCtr="0">
            <a:noAutofit/>
          </a:bodyPr>
          <a:lstStyle/>
          <a:p>
            <a:pPr marL="0" marR="0" lvl="0" indent="0" algn="l" rtl="0">
              <a:lnSpc>
                <a:spcPct val="106000"/>
              </a:lnSpc>
              <a:spcBef>
                <a:spcPts val="0"/>
              </a:spcBef>
              <a:spcAft>
                <a:spcPts val="0"/>
              </a:spcAft>
              <a:buClr>
                <a:srgbClr val="000000"/>
              </a:buClr>
              <a:buSzPts val="3100"/>
              <a:buFont typeface="Arial"/>
              <a:buNone/>
            </a:pPr>
            <a:endParaRPr sz="3100" b="0" i="0" u="none" strike="noStrike" cap="none">
              <a:solidFill>
                <a:srgbClr val="AFAFAF"/>
              </a:solidFill>
              <a:latin typeface="Arial"/>
              <a:ea typeface="Arial"/>
              <a:cs typeface="Arial"/>
              <a:sym typeface="Arial"/>
            </a:endParaRPr>
          </a:p>
        </p:txBody>
      </p:sp>
      <p:cxnSp>
        <p:nvCxnSpPr>
          <p:cNvPr id="258" name="Google Shape;258;p57"/>
          <p:cNvCxnSpPr/>
          <p:nvPr/>
        </p:nvCxnSpPr>
        <p:spPr>
          <a:xfrm>
            <a:off x="469900" y="992188"/>
            <a:ext cx="8504238" cy="0"/>
          </a:xfrm>
          <a:prstGeom prst="straightConnector1">
            <a:avLst/>
          </a:prstGeom>
          <a:noFill/>
          <a:ln>
            <a:noFill/>
          </a:ln>
        </p:spPr>
      </p:cxnSp>
      <p:sp>
        <p:nvSpPr>
          <p:cNvPr id="259" name="Google Shape;259;p57"/>
          <p:cNvSpPr/>
          <p:nvPr/>
        </p:nvSpPr>
        <p:spPr>
          <a:xfrm>
            <a:off x="414339" y="6670419"/>
            <a:ext cx="268287" cy="92333"/>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000000"/>
                </a:solidFill>
                <a:latin typeface="Arial"/>
                <a:ea typeface="Arial"/>
                <a:cs typeface="Arial"/>
                <a:sym typeface="Arial"/>
              </a:rPr>
              <a:t>‹#›</a:t>
            </a:fld>
            <a:endParaRPr sz="600" b="0" i="0" u="none" strike="noStrike" cap="none">
              <a:solidFill>
                <a:srgbClr val="000000"/>
              </a:solidFill>
              <a:latin typeface="Arial"/>
              <a:ea typeface="Arial"/>
              <a:cs typeface="Arial"/>
              <a:sym typeface="Arial"/>
            </a:endParaRPr>
          </a:p>
        </p:txBody>
      </p:sp>
      <p:pic>
        <p:nvPicPr>
          <p:cNvPr id="260" name="Google Shape;260;p57"/>
          <p:cNvPicPr preferRelativeResize="0"/>
          <p:nvPr/>
        </p:nvPicPr>
        <p:blipFill rotWithShape="1">
          <a:blip r:embed="rId16">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1" name="Google Shape;261;p57"/>
          <p:cNvSpPr txBox="1"/>
          <p:nvPr/>
        </p:nvSpPr>
        <p:spPr>
          <a:xfrm>
            <a:off x="535399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p:nvPr/>
        </p:nvSpPr>
        <p:spPr>
          <a:xfrm>
            <a:off x="-138559" y="931654"/>
            <a:ext cx="8820443" cy="189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3600"/>
              <a:buFont typeface="Verdana"/>
              <a:buNone/>
            </a:pPr>
            <a:r>
              <a:rPr lang="en-US" sz="3000" b="1"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IN" sz="3600" b="1" i="0" dirty="0">
                <a:effectLst/>
                <a:latin typeface="Times New Roman" panose="02020603050405020304" pitchFamily="18" charset="0"/>
                <a:cs typeface="Times New Roman" panose="02020603050405020304" pitchFamily="18" charset="0"/>
              </a:rPr>
              <a:t>Forecasting Hourly Power Consumption</a:t>
            </a:r>
          </a:p>
          <a:p>
            <a:pPr marL="0" marR="0" lvl="0" indent="0" algn="l" rtl="0">
              <a:lnSpc>
                <a:spcPct val="100000"/>
              </a:lnSpc>
              <a:spcBef>
                <a:spcPts val="0"/>
              </a:spcBef>
              <a:spcAft>
                <a:spcPts val="0"/>
              </a:spcAft>
              <a:buClr>
                <a:srgbClr val="002776"/>
              </a:buClr>
              <a:buSzPts val="3600"/>
              <a:buFont typeface="Verdana"/>
              <a:buNone/>
            </a:pPr>
            <a:endParaRPr lang="en-IN" sz="3200" b="1" dirty="0">
              <a:latin typeface="Times New Roman" panose="02020603050405020304" pitchFamily="18" charset="0"/>
              <a:ea typeface="Verdana"/>
              <a:cs typeface="Times New Roman" panose="02020603050405020304" pitchFamily="18" charset="0"/>
            </a:endParaRPr>
          </a:p>
          <a:p>
            <a:pPr marL="0" marR="0" lvl="0" indent="0" algn="l" rtl="0">
              <a:lnSpc>
                <a:spcPct val="100000"/>
              </a:lnSpc>
              <a:spcBef>
                <a:spcPts val="0"/>
              </a:spcBef>
              <a:spcAft>
                <a:spcPts val="0"/>
              </a:spcAft>
              <a:buClr>
                <a:srgbClr val="002776"/>
              </a:buClr>
              <a:buSzPts val="3600"/>
              <a:buFont typeface="Verdana"/>
              <a:buNone/>
            </a:pPr>
            <a:r>
              <a:rPr lang="en-US" sz="2400" b="1" i="0" u="none" strike="noStrike" cap="none" dirty="0">
                <a:solidFill>
                  <a:schemeClr val="accent5"/>
                </a:solidFill>
                <a:latin typeface="Times New Roman" panose="02020603050405020304" pitchFamily="18" charset="0"/>
                <a:ea typeface="Verdana"/>
                <a:cs typeface="Times New Roman" panose="02020603050405020304" pitchFamily="18" charset="0"/>
                <a:sym typeface="Verdana"/>
              </a:rPr>
              <a:t>Team :</a:t>
            </a:r>
          </a:p>
          <a:p>
            <a:pPr marL="0" marR="0" lvl="0" indent="0" algn="l" rtl="0">
              <a:lnSpc>
                <a:spcPct val="100000"/>
              </a:lnSpc>
              <a:spcBef>
                <a:spcPts val="0"/>
              </a:spcBef>
              <a:spcAft>
                <a:spcPts val="0"/>
              </a:spcAft>
              <a:buClr>
                <a:srgbClr val="002776"/>
              </a:buClr>
              <a:buSzPts val="3600"/>
              <a:buFont typeface="Verdana"/>
              <a:buNone/>
            </a:pPr>
            <a:r>
              <a:rPr lang="en-US" sz="2400" b="1" dirty="0">
                <a:solidFill>
                  <a:srgbClr val="002776"/>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Ms. Sakshi Bais </a:t>
            </a:r>
          </a:p>
          <a:p>
            <a:pPr marL="0" marR="0" lvl="0" indent="0" algn="l" rtl="0">
              <a:lnSpc>
                <a:spcPct val="100000"/>
              </a:lnSpc>
              <a:spcBef>
                <a:spcPts val="0"/>
              </a:spcBef>
              <a:spcAft>
                <a:spcPts val="0"/>
              </a:spcAft>
              <a:buClr>
                <a:srgbClr val="002776"/>
              </a:buClr>
              <a:buSzPts val="3600"/>
              <a:buFont typeface="Verdana"/>
              <a:buNone/>
            </a:pP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	Mr. Rohit Patil</a:t>
            </a:r>
          </a:p>
          <a:p>
            <a:pPr marL="0" marR="0" lvl="0" indent="0" algn="l" rtl="0">
              <a:lnSpc>
                <a:spcPct val="100000"/>
              </a:lnSpc>
              <a:spcBef>
                <a:spcPts val="0"/>
              </a:spcBef>
              <a:spcAft>
                <a:spcPts val="0"/>
              </a:spcAft>
              <a:buClr>
                <a:srgbClr val="002776"/>
              </a:buClr>
              <a:buSzPts val="3600"/>
              <a:buFont typeface="Verdana"/>
              <a:buNone/>
            </a:pPr>
            <a:r>
              <a:rPr lang="en-US" sz="2000" b="1" i="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Ms. Tanvi Davare</a:t>
            </a:r>
          </a:p>
          <a:p>
            <a:pPr marL="0" marR="0" lvl="0" indent="0" algn="l" rtl="0">
              <a:lnSpc>
                <a:spcPct val="100000"/>
              </a:lnSpc>
              <a:spcBef>
                <a:spcPts val="0"/>
              </a:spcBef>
              <a:spcAft>
                <a:spcPts val="0"/>
              </a:spcAft>
              <a:buClr>
                <a:srgbClr val="002776"/>
              </a:buClr>
              <a:buSzPts val="3600"/>
              <a:buFont typeface="Verdana"/>
              <a:buNone/>
            </a:pPr>
            <a:r>
              <a:rPr lang="en-US" sz="2000" b="1" i="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Ms. Sakshi Wagh</a:t>
            </a:r>
          </a:p>
          <a:p>
            <a:pPr marL="0" marR="0" lvl="0" indent="0" algn="l" rtl="0">
              <a:lnSpc>
                <a:spcPct val="100000"/>
              </a:lnSpc>
              <a:spcBef>
                <a:spcPts val="0"/>
              </a:spcBef>
              <a:spcAft>
                <a:spcPts val="0"/>
              </a:spcAft>
              <a:buClr>
                <a:srgbClr val="002776"/>
              </a:buClr>
              <a:buSzPts val="3600"/>
              <a:buFont typeface="Verdana"/>
              <a:buNone/>
            </a:pPr>
            <a:r>
              <a:rPr lang="en-US" sz="2000" b="1" i="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Mr. Prashant Jadhav</a:t>
            </a:r>
          </a:p>
          <a:p>
            <a:pPr marL="0" marR="0" lvl="0" indent="0" algn="l" rtl="0">
              <a:lnSpc>
                <a:spcPct val="100000"/>
              </a:lnSpc>
              <a:spcBef>
                <a:spcPts val="0"/>
              </a:spcBef>
              <a:spcAft>
                <a:spcPts val="0"/>
              </a:spcAft>
              <a:buClr>
                <a:srgbClr val="002776"/>
              </a:buClr>
              <a:buSzPts val="3600"/>
              <a:buFont typeface="Verdana"/>
              <a:buNone/>
            </a:pPr>
            <a:r>
              <a:rPr lang="en-US" sz="2000" b="1" i="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Mr. Akshay Kamble</a:t>
            </a:r>
            <a:endParaRPr lang="en-US" sz="2000" b="0" i="0" u="none" strike="noStrike" cap="none" dirty="0">
              <a:solidFill>
                <a:schemeClr val="tx1"/>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solidFill>
                  <a:srgbClr val="002776"/>
                </a:solidFill>
                <a:latin typeface="Times New Roman" panose="02020603050405020304" pitchFamily="18" charset="0"/>
                <a:ea typeface="Verdana"/>
                <a:cs typeface="Times New Roman" panose="02020603050405020304" pitchFamily="18" charset="0"/>
                <a:sym typeface="Verdana"/>
              </a:rPr>
              <a:t> </a:t>
            </a: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solidFill>
                  <a:schemeClr val="accent5"/>
                </a:solidFill>
                <a:latin typeface="Times New Roman" panose="02020603050405020304" pitchFamily="18" charset="0"/>
                <a:ea typeface="Verdana"/>
                <a:cs typeface="Times New Roman" panose="02020603050405020304" pitchFamily="18" charset="0"/>
                <a:sym typeface="Verdana"/>
              </a:rPr>
              <a:t>Mentors</a:t>
            </a:r>
            <a:r>
              <a:rPr lang="en-US" sz="2400" b="1" dirty="0">
                <a:solidFill>
                  <a:schemeClr val="accent5"/>
                </a:solidFill>
                <a:latin typeface="Times New Roman" panose="02020603050405020304" pitchFamily="18" charset="0"/>
                <a:ea typeface="Verdana"/>
                <a:cs typeface="Times New Roman" panose="02020603050405020304" pitchFamily="18" charset="0"/>
                <a:sym typeface="Verdana"/>
              </a:rPr>
              <a:t> :</a:t>
            </a:r>
          </a:p>
          <a:p>
            <a:pPr marL="0" marR="0" lvl="0" indent="0" algn="l" rtl="0">
              <a:lnSpc>
                <a:spcPct val="100000"/>
              </a:lnSpc>
              <a:spcBef>
                <a:spcPts val="0"/>
              </a:spcBef>
              <a:spcAft>
                <a:spcPts val="0"/>
              </a:spcAft>
              <a:buClr>
                <a:srgbClr val="002776"/>
              </a:buClr>
              <a:buSzPts val="2400"/>
              <a:buFont typeface="Verdana"/>
              <a:buNone/>
            </a:pPr>
            <a:r>
              <a:rPr lang="en-US" sz="2400" b="1" dirty="0">
                <a:solidFill>
                  <a:srgbClr val="002776"/>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Mr. Rajshekar Sir</a:t>
            </a:r>
          </a:p>
          <a:p>
            <a:pPr marL="0" marR="0" lvl="0" indent="0" algn="l" rtl="0">
              <a:lnSpc>
                <a:spcPct val="100000"/>
              </a:lnSpc>
              <a:spcBef>
                <a:spcPts val="0"/>
              </a:spcBef>
              <a:spcAft>
                <a:spcPts val="0"/>
              </a:spcAft>
              <a:buClr>
                <a:srgbClr val="002776"/>
              </a:buClr>
              <a:buSzPts val="2400"/>
              <a:buFont typeface="Verdana"/>
              <a:buNone/>
            </a:pP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	Pallavi Mam</a:t>
            </a:r>
            <a:endParaRPr lang="en-US" sz="2000" b="0" i="0" u="none" strike="noStrike" cap="none" dirty="0">
              <a:solidFill>
                <a:schemeClr val="tx1"/>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solidFill>
                  <a:srgbClr val="002776"/>
                </a:solidFill>
                <a:latin typeface="Times New Roman" panose="02020603050405020304" pitchFamily="18" charset="0"/>
                <a:ea typeface="Verdana"/>
                <a:cs typeface="Times New Roman" panose="02020603050405020304" pitchFamily="18" charset="0"/>
                <a:sym typeface="Verdana"/>
              </a:rPr>
              <a:t> </a:t>
            </a: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solidFill>
                  <a:schemeClr val="accent5"/>
                </a:solidFill>
                <a:latin typeface="Times New Roman" panose="02020603050405020304" pitchFamily="18" charset="0"/>
                <a:ea typeface="Verdana"/>
                <a:cs typeface="Times New Roman" panose="02020603050405020304" pitchFamily="18" charset="0"/>
                <a:sym typeface="Verdana"/>
              </a:rPr>
              <a:t>Date :11/04/2022</a:t>
            </a:r>
            <a:endParaRPr sz="1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2" name="Google Shape;388;p7">
            <a:extLst>
              <a:ext uri="{FF2B5EF4-FFF2-40B4-BE49-F238E27FC236}">
                <a16:creationId xmlns:a16="http://schemas.microsoft.com/office/drawing/2014/main" id="{88D85BF9-6E41-132D-560A-015A5C85F396}"/>
              </a:ext>
            </a:extLst>
          </p:cNvPr>
          <p:cNvPicPr preferRelativeResize="0"/>
          <p:nvPr/>
        </p:nvPicPr>
        <p:blipFill rotWithShape="1">
          <a:blip r:embed="rId3">
            <a:alphaModFix/>
          </a:blip>
          <a:srcRect/>
          <a:stretch/>
        </p:blipFill>
        <p:spPr>
          <a:xfrm>
            <a:off x="9787367" y="139574"/>
            <a:ext cx="1187051" cy="4113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72751" y="5501078"/>
            <a:ext cx="8998498" cy="92328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From this line chart, we say that there is </a:t>
            </a:r>
            <a:r>
              <a:rPr lang="en-US" sz="1800" dirty="0">
                <a:solidFill>
                  <a:srgbClr val="FF0000"/>
                </a:solidFill>
                <a:latin typeface="Times New Roman" panose="02020603050405020304" pitchFamily="18" charset="0"/>
                <a:cs typeface="Times New Roman" panose="02020603050405020304" pitchFamily="18" charset="0"/>
                <a:sym typeface="Century Gothic"/>
              </a:rPr>
              <a:t>no regular patterns</a:t>
            </a:r>
            <a:r>
              <a:rPr lang="en-US" sz="1800" dirty="0">
                <a:solidFill>
                  <a:schemeClr val="tx1"/>
                </a:solidFill>
                <a:latin typeface="Times New Roman" panose="02020603050405020304" pitchFamily="18" charset="0"/>
                <a:cs typeface="Times New Roman" panose="02020603050405020304" pitchFamily="18" charset="0"/>
                <a:sym typeface="Century Gothic"/>
              </a:rPr>
              <a:t> of energy usage while plotting m</a:t>
            </a:r>
            <a:r>
              <a:rPr lang="en-US" sz="1800" dirty="0">
                <a:solidFill>
                  <a:schemeClr val="tx1"/>
                </a:solidFill>
                <a:latin typeface="Times New Roman" panose="02020603050405020304" pitchFamily="18" charset="0"/>
                <a:cs typeface="Times New Roman" panose="02020603050405020304" pitchFamily="18" charset="0"/>
              </a:rPr>
              <a:t>onthly usage across years </a:t>
            </a:r>
            <a:r>
              <a:rPr lang="en-US" sz="1800" dirty="0">
                <a:solidFill>
                  <a:schemeClr val="tx1"/>
                </a:solidFill>
                <a:latin typeface="Times New Roman" panose="02020603050405020304" pitchFamily="18" charset="0"/>
                <a:cs typeface="Times New Roman" panose="02020603050405020304" pitchFamily="18" charset="0"/>
                <a:sym typeface="Century Gothic"/>
              </a:rPr>
              <a:t>, but we see that, in </a:t>
            </a:r>
            <a:r>
              <a:rPr lang="en-US" sz="1800" b="1" dirty="0">
                <a:solidFill>
                  <a:schemeClr val="tx1"/>
                </a:solidFill>
                <a:latin typeface="Times New Roman" panose="02020603050405020304" pitchFamily="18" charset="0"/>
                <a:cs typeface="Times New Roman" panose="02020603050405020304" pitchFamily="18" charset="0"/>
                <a:sym typeface="Century Gothic"/>
              </a:rPr>
              <a:t>February</a:t>
            </a:r>
            <a:r>
              <a:rPr lang="en-US" sz="1800" dirty="0">
                <a:solidFill>
                  <a:schemeClr val="tx1"/>
                </a:solidFill>
                <a:latin typeface="Times New Roman" panose="02020603050405020304" pitchFamily="18" charset="0"/>
                <a:cs typeface="Times New Roman" panose="02020603050405020304" pitchFamily="18" charset="0"/>
                <a:sym typeface="Century Gothic"/>
              </a:rPr>
              <a:t> month, there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higher</a:t>
            </a:r>
            <a:r>
              <a:rPr lang="en-US" sz="1800" dirty="0">
                <a:solidFill>
                  <a:schemeClr val="tx1"/>
                </a:solidFill>
                <a:latin typeface="Times New Roman" panose="02020603050405020304" pitchFamily="18" charset="0"/>
                <a:cs typeface="Times New Roman" panose="02020603050405020304" pitchFamily="18" charset="0"/>
                <a:sym typeface="Century Gothic"/>
              </a:rPr>
              <a:t> </a:t>
            </a:r>
            <a:r>
              <a:rPr lang="en-US" sz="1800" dirty="0">
                <a:solidFill>
                  <a:srgbClr val="00B050"/>
                </a:solidFill>
                <a:latin typeface="Times New Roman" panose="02020603050405020304" pitchFamily="18" charset="0"/>
                <a:cs typeface="Times New Roman" panose="02020603050405020304" pitchFamily="18" charset="0"/>
                <a:sym typeface="Century Gothic"/>
              </a:rPr>
              <a:t>variance</a:t>
            </a:r>
            <a:r>
              <a:rPr lang="en-US" sz="1800" dirty="0">
                <a:solidFill>
                  <a:schemeClr val="tx1"/>
                </a:solidFill>
                <a:latin typeface="Times New Roman" panose="02020603050405020304" pitchFamily="18" charset="0"/>
                <a:cs typeface="Times New Roman" panose="02020603050405020304" pitchFamily="18" charset="0"/>
                <a:sym typeface="Century Gothic"/>
              </a:rPr>
              <a:t> in energy usage while in </a:t>
            </a:r>
            <a:r>
              <a:rPr lang="en-US" sz="1800" b="1" dirty="0">
                <a:solidFill>
                  <a:schemeClr val="tx1"/>
                </a:solidFill>
                <a:latin typeface="Times New Roman" panose="02020603050405020304" pitchFamily="18" charset="0"/>
                <a:cs typeface="Times New Roman" panose="02020603050405020304" pitchFamily="18" charset="0"/>
                <a:sym typeface="Century Gothic"/>
              </a:rPr>
              <a:t>2015</a:t>
            </a:r>
            <a:r>
              <a:rPr lang="en-US" sz="1800" dirty="0">
                <a:solidFill>
                  <a:schemeClr val="tx1"/>
                </a:solidFill>
                <a:latin typeface="Times New Roman" panose="02020603050405020304" pitchFamily="18" charset="0"/>
                <a:cs typeface="Times New Roman" panose="02020603050405020304" pitchFamily="18" charset="0"/>
                <a:sym typeface="Century Gothic"/>
              </a:rPr>
              <a:t> it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a:t>
            </a:r>
            <a:endParaRPr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074" name="Picture 2">
            <a:extLst>
              <a:ext uri="{FF2B5EF4-FFF2-40B4-BE49-F238E27FC236}">
                <a16:creationId xmlns:a16="http://schemas.microsoft.com/office/drawing/2014/main" id="{117FCC86-F83B-D6BA-3286-F1A752A9D3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97" y="1224655"/>
            <a:ext cx="8958805" cy="40865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8AA570-B6E6-F3F4-FF81-F7B74126D3B7}"/>
              </a:ext>
            </a:extLst>
          </p:cNvPr>
          <p:cNvSpPr>
            <a:spLocks noGrp="1"/>
          </p:cNvSpPr>
          <p:nvPr>
            <p:ph type="title"/>
          </p:nvPr>
        </p:nvSpPr>
        <p:spPr>
          <a:xfrm>
            <a:off x="72751" y="515375"/>
            <a:ext cx="5600462" cy="519776"/>
          </a:xfrm>
        </p:spPr>
        <p:txBody>
          <a:bodyPr>
            <a:noAutofit/>
          </a:bodyPr>
          <a:lstStyle/>
          <a:p>
            <a:r>
              <a:rPr lang="en-US" sz="2400" b="1" dirty="0">
                <a:solidFill>
                  <a:schemeClr val="accent5"/>
                </a:solidFill>
                <a:latin typeface="Times New Roman" panose="02020603050405020304" pitchFamily="18" charset="0"/>
                <a:cs typeface="Times New Roman" panose="02020603050405020304" pitchFamily="18" charset="0"/>
              </a:rPr>
              <a:t>Monthly usage across years :</a:t>
            </a:r>
            <a:endParaRPr lang="en-IN" sz="2400" b="1" dirty="0">
              <a:solidFill>
                <a:schemeClr val="accent5"/>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106537" y="5003469"/>
            <a:ext cx="8852267" cy="17542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when we plot total energy consumption by months, in </a:t>
            </a:r>
            <a:r>
              <a:rPr lang="en-US" sz="1800" b="1" dirty="0">
                <a:solidFill>
                  <a:schemeClr val="tx1"/>
                </a:solidFill>
                <a:latin typeface="Times New Roman" panose="02020603050405020304" pitchFamily="18" charset="0"/>
                <a:cs typeface="Times New Roman" panose="02020603050405020304" pitchFamily="18" charset="0"/>
                <a:sym typeface="Century Gothic"/>
              </a:rPr>
              <a:t>April to October </a:t>
            </a:r>
            <a:r>
              <a:rPr lang="en-US" sz="1800" dirty="0">
                <a:solidFill>
                  <a:schemeClr val="tx1"/>
                </a:solidFill>
                <a:latin typeface="Times New Roman" panose="02020603050405020304" pitchFamily="18" charset="0"/>
                <a:cs typeface="Times New Roman" panose="02020603050405020304" pitchFamily="18" charset="0"/>
                <a:sym typeface="Century Gothic"/>
              </a:rPr>
              <a:t> the line goes </a:t>
            </a:r>
            <a:r>
              <a:rPr lang="en-US" sz="1800" dirty="0">
                <a:solidFill>
                  <a:srgbClr val="00B050"/>
                </a:solidFill>
                <a:latin typeface="Times New Roman" panose="02020603050405020304" pitchFamily="18" charset="0"/>
                <a:cs typeface="Times New Roman" panose="02020603050405020304" pitchFamily="18" charset="0"/>
                <a:sym typeface="Century Gothic"/>
              </a:rPr>
              <a:t>up</a:t>
            </a:r>
            <a:r>
              <a:rPr lang="en-US" sz="1800" dirty="0">
                <a:solidFill>
                  <a:schemeClr val="tx1"/>
                </a:solidFill>
                <a:latin typeface="Times New Roman" panose="02020603050405020304" pitchFamily="18" charset="0"/>
                <a:cs typeface="Times New Roman" panose="02020603050405020304" pitchFamily="18" charset="0"/>
                <a:sym typeface="Century Gothic"/>
              </a:rPr>
              <a:t> drastically, and in </a:t>
            </a:r>
            <a:r>
              <a:rPr lang="en-US" sz="1800" b="1" dirty="0">
                <a:solidFill>
                  <a:schemeClr val="tx1"/>
                </a:solidFill>
                <a:latin typeface="Times New Roman" panose="02020603050405020304" pitchFamily="18" charset="0"/>
                <a:cs typeface="Times New Roman" panose="02020603050405020304" pitchFamily="18" charset="0"/>
                <a:sym typeface="Century Gothic"/>
              </a:rPr>
              <a:t>December</a:t>
            </a:r>
            <a:r>
              <a:rPr lang="en-US" sz="1800" dirty="0">
                <a:solidFill>
                  <a:schemeClr val="tx1"/>
                </a:solidFill>
                <a:latin typeface="Times New Roman" panose="02020603050405020304" pitchFamily="18" charset="0"/>
                <a:cs typeface="Times New Roman" panose="02020603050405020304" pitchFamily="18" charset="0"/>
                <a:sym typeface="Century Gothic"/>
              </a:rPr>
              <a:t> it goes </a:t>
            </a:r>
            <a:r>
              <a:rPr lang="en-US" sz="1800" dirty="0">
                <a:solidFill>
                  <a:srgbClr val="FF0000"/>
                </a:solidFill>
                <a:latin typeface="Times New Roman" panose="02020603050405020304" pitchFamily="18" charset="0"/>
                <a:cs typeface="Times New Roman" panose="02020603050405020304" pitchFamily="18" charset="0"/>
                <a:sym typeface="Century Gothic"/>
              </a:rPr>
              <a:t>down</a:t>
            </a:r>
            <a:r>
              <a:rPr lang="en-US" sz="1800" dirty="0">
                <a:solidFill>
                  <a:schemeClr val="tx1"/>
                </a:solidFill>
                <a:latin typeface="Times New Roman" panose="02020603050405020304" pitchFamily="18" charset="0"/>
                <a:cs typeface="Times New Roman" panose="02020603050405020304" pitchFamily="18" charset="0"/>
                <a:sym typeface="Century Gothic"/>
              </a:rPr>
              <a:t> slightly, from this we can say that, the energy consumed in </a:t>
            </a:r>
            <a:r>
              <a:rPr lang="en-US" sz="1800" b="1" dirty="0">
                <a:solidFill>
                  <a:schemeClr val="tx1"/>
                </a:solidFill>
                <a:latin typeface="Times New Roman" panose="02020603050405020304" pitchFamily="18" charset="0"/>
                <a:cs typeface="Times New Roman" panose="02020603050405020304" pitchFamily="18" charset="0"/>
                <a:sym typeface="Century Gothic"/>
              </a:rPr>
              <a:t>April to October</a:t>
            </a:r>
            <a:r>
              <a:rPr lang="en-US" sz="1800" dirty="0">
                <a:solidFill>
                  <a:schemeClr val="tx1"/>
                </a:solidFill>
                <a:latin typeface="Times New Roman" panose="02020603050405020304" pitchFamily="18" charset="0"/>
                <a:cs typeface="Times New Roman" panose="02020603050405020304" pitchFamily="18" charset="0"/>
                <a:sym typeface="Century Gothic"/>
              </a:rPr>
              <a:t> is </a:t>
            </a:r>
            <a:r>
              <a:rPr lang="en-US" sz="1800" dirty="0">
                <a:solidFill>
                  <a:srgbClr val="00B050"/>
                </a:solidFill>
                <a:latin typeface="Times New Roman" panose="02020603050405020304" pitchFamily="18" charset="0"/>
                <a:cs typeface="Times New Roman" panose="02020603050405020304" pitchFamily="18" charset="0"/>
                <a:sym typeface="Century Gothic"/>
              </a:rPr>
              <a:t>increased</a:t>
            </a:r>
            <a:r>
              <a:rPr lang="en-US" sz="1800" dirty="0">
                <a:solidFill>
                  <a:schemeClr val="tx1"/>
                </a:solidFill>
                <a:latin typeface="Times New Roman" panose="02020603050405020304" pitchFamily="18" charset="0"/>
                <a:cs typeface="Times New Roman" panose="02020603050405020304" pitchFamily="18" charset="0"/>
                <a:sym typeface="Century Gothic"/>
              </a:rPr>
              <a:t> significantly. </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From </a:t>
            </a:r>
            <a:r>
              <a:rPr lang="en-US" sz="1800" b="1" dirty="0">
                <a:solidFill>
                  <a:schemeClr val="tx1"/>
                </a:solidFill>
                <a:latin typeface="Times New Roman" panose="02020603050405020304" pitchFamily="18" charset="0"/>
                <a:cs typeface="Times New Roman" panose="02020603050405020304" pitchFamily="18" charset="0"/>
                <a:sym typeface="Century Gothic"/>
              </a:rPr>
              <a:t>December to January</a:t>
            </a:r>
            <a:r>
              <a:rPr lang="en-US" sz="1800" dirty="0">
                <a:solidFill>
                  <a:schemeClr val="tx1"/>
                </a:solidFill>
                <a:latin typeface="Times New Roman" panose="02020603050405020304" pitchFamily="18" charset="0"/>
                <a:cs typeface="Times New Roman" panose="02020603050405020304" pitchFamily="18" charset="0"/>
                <a:sym typeface="Century Gothic"/>
              </a:rPr>
              <a:t> there is again drastic change in energy consumption line. In </a:t>
            </a:r>
            <a:r>
              <a:rPr lang="en-US" sz="1800" b="1" dirty="0">
                <a:solidFill>
                  <a:schemeClr val="tx1"/>
                </a:solidFill>
                <a:latin typeface="Times New Roman" panose="02020603050405020304" pitchFamily="18" charset="0"/>
                <a:cs typeface="Times New Roman" panose="02020603050405020304" pitchFamily="18" charset="0"/>
                <a:sym typeface="Century Gothic"/>
              </a:rPr>
              <a:t>January</a:t>
            </a:r>
            <a:r>
              <a:rPr lang="en-US" sz="1800" dirty="0">
                <a:solidFill>
                  <a:schemeClr val="tx1"/>
                </a:solidFill>
                <a:latin typeface="Times New Roman" panose="02020603050405020304" pitchFamily="18" charset="0"/>
                <a:cs typeface="Times New Roman" panose="02020603050405020304" pitchFamily="18" charset="0"/>
                <a:sym typeface="Century Gothic"/>
              </a:rPr>
              <a:t> month energy consumption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 as compared to other months.</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After January energy usage shows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downwards</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trend indicating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less</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use of electricity.</a:t>
            </a:r>
            <a:endParaRPr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4098" name="Picture 2">
            <a:extLst>
              <a:ext uri="{FF2B5EF4-FFF2-40B4-BE49-F238E27FC236}">
                <a16:creationId xmlns:a16="http://schemas.microsoft.com/office/drawing/2014/main" id="{1C9021D9-5DF5-C7A2-7340-0B92DAD94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38" y="1337186"/>
            <a:ext cx="8852267" cy="33951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A9C9FAC-5B47-B1C3-7201-95858D056728}"/>
              </a:ext>
            </a:extLst>
          </p:cNvPr>
          <p:cNvSpPr>
            <a:spLocks noGrp="1"/>
          </p:cNvSpPr>
          <p:nvPr>
            <p:ph type="title"/>
          </p:nvPr>
        </p:nvSpPr>
        <p:spPr>
          <a:xfrm>
            <a:off x="106537" y="511931"/>
            <a:ext cx="5600462" cy="519776"/>
          </a:xfrm>
        </p:spPr>
        <p:txBody>
          <a:bodyPr>
            <a:noAutofit/>
          </a:bodyPr>
          <a:lstStyle/>
          <a:p>
            <a:r>
              <a:rPr lang="en-US" sz="2400" b="1" dirty="0">
                <a:solidFill>
                  <a:schemeClr val="accent5"/>
                </a:solidFill>
                <a:latin typeface="Times New Roman" panose="02020603050405020304" pitchFamily="18" charset="0"/>
                <a:cs typeface="Times New Roman" panose="02020603050405020304" pitchFamily="18" charset="0"/>
              </a:rPr>
              <a:t>Monthly energy consumption :</a:t>
            </a:r>
            <a:endParaRPr lang="en-IN" sz="2400" b="1"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4034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7"/>
          <p:cNvSpPr txBox="1"/>
          <p:nvPr/>
        </p:nvSpPr>
        <p:spPr>
          <a:xfrm>
            <a:off x="108155" y="511604"/>
            <a:ext cx="458183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Energy Consumption by Seasons:</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387" name="Google Shape;387;p7"/>
          <p:cNvSpPr txBox="1"/>
          <p:nvPr/>
        </p:nvSpPr>
        <p:spPr>
          <a:xfrm>
            <a:off x="185195" y="5250147"/>
            <a:ext cx="8773610" cy="12002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When we plot total energy consumption by season, we see that, the energy used by peoples in </a:t>
            </a:r>
            <a:r>
              <a:rPr lang="en-US" sz="1800" b="1" dirty="0">
                <a:solidFill>
                  <a:schemeClr val="tx1"/>
                </a:solidFill>
                <a:latin typeface="Times New Roman" panose="02020603050405020304" pitchFamily="18" charset="0"/>
                <a:cs typeface="Times New Roman" panose="02020603050405020304" pitchFamily="18" charset="0"/>
                <a:sym typeface="Century Gothic"/>
              </a:rPr>
              <a:t>winter and summer</a:t>
            </a:r>
            <a:r>
              <a:rPr lang="en-US" sz="1800" dirty="0">
                <a:solidFill>
                  <a:schemeClr val="tx1"/>
                </a:solidFill>
                <a:latin typeface="Times New Roman" panose="02020603050405020304" pitchFamily="18" charset="0"/>
                <a:cs typeface="Times New Roman" panose="02020603050405020304" pitchFamily="18" charset="0"/>
                <a:sym typeface="Century Gothic"/>
              </a:rPr>
              <a:t> season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higher</a:t>
            </a:r>
            <a:r>
              <a:rPr lang="en-US" sz="1800" dirty="0">
                <a:solidFill>
                  <a:schemeClr val="tx1"/>
                </a:solidFill>
                <a:latin typeface="Times New Roman" panose="02020603050405020304" pitchFamily="18" charset="0"/>
                <a:cs typeface="Times New Roman" panose="02020603050405020304" pitchFamily="18" charset="0"/>
                <a:sym typeface="Century Gothic"/>
              </a:rPr>
              <a:t> than in </a:t>
            </a:r>
            <a:r>
              <a:rPr lang="en-US" sz="1800" b="1" dirty="0">
                <a:solidFill>
                  <a:schemeClr val="tx1"/>
                </a:solidFill>
                <a:latin typeface="Times New Roman" panose="02020603050405020304" pitchFamily="18" charset="0"/>
                <a:cs typeface="Times New Roman" panose="02020603050405020304" pitchFamily="18" charset="0"/>
                <a:sym typeface="Century Gothic"/>
              </a:rPr>
              <a:t>spring and fall</a:t>
            </a:r>
            <a:r>
              <a:rPr lang="en-US" sz="1800" dirty="0">
                <a:solidFill>
                  <a:schemeClr val="tx1"/>
                </a:solidFill>
                <a:latin typeface="Times New Roman" panose="02020603050405020304" pitchFamily="18" charset="0"/>
                <a:cs typeface="Times New Roman" panose="02020603050405020304" pitchFamily="18" charset="0"/>
                <a:sym typeface="Century Gothic"/>
              </a:rPr>
              <a:t> seasons.</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In the </a:t>
            </a:r>
            <a:r>
              <a:rPr lang="en-US" sz="1800" b="1" i="0" u="none" strike="noStrike" cap="none" dirty="0">
                <a:solidFill>
                  <a:schemeClr val="tx1"/>
                </a:solidFill>
                <a:latin typeface="Times New Roman" panose="02020603050405020304" pitchFamily="18" charset="0"/>
                <a:cs typeface="Times New Roman" panose="02020603050405020304" pitchFamily="18" charset="0"/>
                <a:sym typeface="Century Gothic"/>
              </a:rPr>
              <a:t>winter of </a:t>
            </a:r>
            <a:r>
              <a:rPr lang="en-US" sz="1800" b="1" dirty="0">
                <a:solidFill>
                  <a:schemeClr val="tx1"/>
                </a:solidFill>
                <a:latin typeface="Times New Roman" panose="02020603050405020304" pitchFamily="18" charset="0"/>
                <a:cs typeface="Times New Roman" panose="02020603050405020304" pitchFamily="18" charset="0"/>
                <a:sym typeface="Century Gothic"/>
              </a:rPr>
              <a:t>2015</a:t>
            </a:r>
            <a:r>
              <a:rPr lang="en-US" sz="1800" dirty="0">
                <a:solidFill>
                  <a:schemeClr val="tx1"/>
                </a:solidFill>
                <a:latin typeface="Times New Roman" panose="02020603050405020304" pitchFamily="18" charset="0"/>
                <a:cs typeface="Times New Roman" panose="02020603050405020304" pitchFamily="18" charset="0"/>
                <a:sym typeface="Century Gothic"/>
              </a:rPr>
              <a:t> has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 energy consumption a</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nd </a:t>
            </a:r>
            <a:r>
              <a:rPr lang="en-US" sz="1800" b="1" i="0" u="none" strike="noStrike" cap="none" dirty="0">
                <a:solidFill>
                  <a:schemeClr val="tx1"/>
                </a:solidFill>
                <a:latin typeface="Times New Roman" panose="02020603050405020304" pitchFamily="18" charset="0"/>
                <a:cs typeface="Times New Roman" panose="02020603050405020304" pitchFamily="18" charset="0"/>
                <a:sym typeface="Century Gothic"/>
              </a:rPr>
              <a:t>spring</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season has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lowest</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energy consumption.</a:t>
            </a:r>
            <a:endParaRPr lang="en-US" sz="1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5122" name="Picture 2">
            <a:extLst>
              <a:ext uri="{FF2B5EF4-FFF2-40B4-BE49-F238E27FC236}">
                <a16:creationId xmlns:a16="http://schemas.microsoft.com/office/drawing/2014/main" id="{C63E6FFD-56A3-1248-E223-B815C89DD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55" y="1180198"/>
            <a:ext cx="885065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288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96703" y="5469422"/>
            <a:ext cx="8862100" cy="9232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When we plot total energy consumed by people from </a:t>
            </a:r>
            <a:r>
              <a:rPr lang="en-US" sz="1800" b="1" dirty="0">
                <a:solidFill>
                  <a:schemeClr val="dk1"/>
                </a:solidFill>
                <a:latin typeface="Times New Roman" panose="02020603050405020304" pitchFamily="18" charset="0"/>
                <a:cs typeface="Times New Roman" panose="02020603050405020304" pitchFamily="18" charset="0"/>
                <a:sym typeface="Century Gothic"/>
              </a:rPr>
              <a:t>2002-2018</a:t>
            </a:r>
            <a:r>
              <a:rPr lang="en-US" sz="1800" dirty="0">
                <a:solidFill>
                  <a:schemeClr val="dk1"/>
                </a:solidFill>
                <a:latin typeface="Times New Roman" panose="02020603050405020304" pitchFamily="18" charset="0"/>
                <a:cs typeface="Times New Roman" panose="02020603050405020304" pitchFamily="18" charset="0"/>
                <a:sym typeface="Century Gothic"/>
              </a:rPr>
              <a:t>, we see that, people used </a:t>
            </a:r>
            <a:r>
              <a:rPr lang="en-US" sz="1800" dirty="0">
                <a:solidFill>
                  <a:srgbClr val="00B050"/>
                </a:solidFill>
                <a:latin typeface="Times New Roman" panose="02020603050405020304" pitchFamily="18" charset="0"/>
                <a:cs typeface="Times New Roman" panose="02020603050405020304" pitchFamily="18" charset="0"/>
                <a:sym typeface="Century Gothic"/>
              </a:rPr>
              <a:t>more</a:t>
            </a:r>
            <a:r>
              <a:rPr lang="en-US" sz="1800" dirty="0">
                <a:solidFill>
                  <a:schemeClr val="dk1"/>
                </a:solidFill>
                <a:latin typeface="Times New Roman" panose="02020603050405020304" pitchFamily="18" charset="0"/>
                <a:cs typeface="Times New Roman" panose="02020603050405020304" pitchFamily="18" charset="0"/>
                <a:sym typeface="Century Gothic"/>
              </a:rPr>
              <a:t> electricity in </a:t>
            </a:r>
            <a:r>
              <a:rPr lang="en-US" sz="1800" b="1" dirty="0">
                <a:solidFill>
                  <a:schemeClr val="dk1"/>
                </a:solidFill>
                <a:latin typeface="Times New Roman" panose="02020603050405020304" pitchFamily="18" charset="0"/>
                <a:cs typeface="Times New Roman" panose="02020603050405020304" pitchFamily="18" charset="0"/>
                <a:sym typeface="Century Gothic"/>
              </a:rPr>
              <a:t>1</a:t>
            </a:r>
            <a:r>
              <a:rPr lang="en-US" sz="1800" b="1" baseline="30000" dirty="0">
                <a:solidFill>
                  <a:schemeClr val="dk1"/>
                </a:solidFill>
                <a:latin typeface="Times New Roman" panose="02020603050405020304" pitchFamily="18" charset="0"/>
                <a:cs typeface="Times New Roman" panose="02020603050405020304" pitchFamily="18" charset="0"/>
                <a:sym typeface="Century Gothic"/>
              </a:rPr>
              <a:t>st</a:t>
            </a:r>
            <a:r>
              <a:rPr lang="en-US" sz="1800" dirty="0">
                <a:solidFill>
                  <a:schemeClr val="dk1"/>
                </a:solidFill>
                <a:latin typeface="Times New Roman" panose="02020603050405020304" pitchFamily="18" charset="0"/>
                <a:cs typeface="Times New Roman" panose="02020603050405020304" pitchFamily="18" charset="0"/>
                <a:sym typeface="Century Gothic"/>
              </a:rPr>
              <a:t> and </a:t>
            </a:r>
            <a:r>
              <a:rPr lang="en-US" sz="1800" b="1" dirty="0">
                <a:solidFill>
                  <a:schemeClr val="dk1"/>
                </a:solidFill>
                <a:latin typeface="Times New Roman" panose="02020603050405020304" pitchFamily="18" charset="0"/>
                <a:cs typeface="Times New Roman" panose="02020603050405020304" pitchFamily="18" charset="0"/>
                <a:sym typeface="Century Gothic"/>
              </a:rPr>
              <a:t>3</a:t>
            </a:r>
            <a:r>
              <a:rPr lang="en-US" sz="1800" b="1" baseline="30000" dirty="0">
                <a:solidFill>
                  <a:schemeClr val="dk1"/>
                </a:solidFill>
                <a:latin typeface="Times New Roman" panose="02020603050405020304" pitchFamily="18" charset="0"/>
                <a:cs typeface="Times New Roman" panose="02020603050405020304" pitchFamily="18" charset="0"/>
                <a:sym typeface="Century Gothic"/>
              </a:rPr>
              <a:t>rd</a:t>
            </a:r>
            <a:r>
              <a:rPr lang="en-US" sz="1800" dirty="0">
                <a:solidFill>
                  <a:schemeClr val="dk1"/>
                </a:solidFill>
                <a:latin typeface="Times New Roman" panose="02020603050405020304" pitchFamily="18" charset="0"/>
                <a:cs typeface="Times New Roman" panose="02020603050405020304" pitchFamily="18" charset="0"/>
                <a:sym typeface="Century Gothic"/>
              </a:rPr>
              <a:t> quarters of year.</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While </a:t>
            </a:r>
            <a:r>
              <a:rPr lang="en-US" sz="1800" dirty="0">
                <a:solidFill>
                  <a:schemeClr val="dk1"/>
                </a:solidFill>
                <a:latin typeface="Times New Roman" panose="02020603050405020304" pitchFamily="18" charset="0"/>
                <a:cs typeface="Times New Roman" panose="02020603050405020304" pitchFamily="18" charset="0"/>
                <a:sym typeface="Century Gothic"/>
              </a:rPr>
              <a:t>electricity</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used in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2</a:t>
            </a:r>
            <a:r>
              <a:rPr lang="en-US" sz="1800" b="1" i="0" u="none" strike="noStrike" cap="none" baseline="30000" dirty="0">
                <a:solidFill>
                  <a:schemeClr val="dk1"/>
                </a:solidFill>
                <a:latin typeface="Times New Roman" panose="02020603050405020304" pitchFamily="18" charset="0"/>
                <a:cs typeface="Times New Roman" panose="02020603050405020304" pitchFamily="18" charset="0"/>
                <a:sym typeface="Century Gothic"/>
              </a:rPr>
              <a:t>nd</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and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4</a:t>
            </a:r>
            <a:r>
              <a:rPr lang="en-US" sz="1800" b="1" i="0" u="none" strike="noStrike" cap="none" baseline="30000" dirty="0">
                <a:solidFill>
                  <a:schemeClr val="dk1"/>
                </a:solidFill>
                <a:latin typeface="Times New Roman" panose="02020603050405020304" pitchFamily="18" charset="0"/>
                <a:cs typeface="Times New Roman" panose="02020603050405020304" pitchFamily="18" charset="0"/>
                <a:sym typeface="Century Gothic"/>
              </a:rPr>
              <a:t>th</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is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very less</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as compared to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1</a:t>
            </a:r>
            <a:r>
              <a:rPr lang="en-US" sz="1800" b="1" i="0" u="none" strike="noStrike" cap="none" baseline="30000" dirty="0">
                <a:solidFill>
                  <a:schemeClr val="dk1"/>
                </a:solidFill>
                <a:latin typeface="Times New Roman" panose="02020603050405020304" pitchFamily="18" charset="0"/>
                <a:cs typeface="Times New Roman" panose="02020603050405020304" pitchFamily="18" charset="0"/>
                <a:sym typeface="Century Gothic"/>
              </a:rPr>
              <a:t>st</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and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3</a:t>
            </a:r>
            <a:r>
              <a:rPr lang="en-US" sz="1800" b="1" i="0" u="none" strike="noStrike" cap="none" baseline="30000" dirty="0">
                <a:solidFill>
                  <a:schemeClr val="dk1"/>
                </a:solidFill>
                <a:latin typeface="Times New Roman" panose="02020603050405020304" pitchFamily="18" charset="0"/>
                <a:cs typeface="Times New Roman" panose="02020603050405020304" pitchFamily="18" charset="0"/>
                <a:sym typeface="Century Gothic"/>
              </a:rPr>
              <a:t>rd</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quarters. </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Google Shape;383;p7">
            <a:extLst>
              <a:ext uri="{FF2B5EF4-FFF2-40B4-BE49-F238E27FC236}">
                <a16:creationId xmlns:a16="http://schemas.microsoft.com/office/drawing/2014/main" id="{9450B0B0-70D8-CE8C-4C1B-E9CF3A7690FD}"/>
              </a:ext>
            </a:extLst>
          </p:cNvPr>
          <p:cNvSpPr txBox="1"/>
          <p:nvPr/>
        </p:nvSpPr>
        <p:spPr>
          <a:xfrm>
            <a:off x="96703" y="511604"/>
            <a:ext cx="458183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Quarterly energy </a:t>
            </a:r>
            <a:r>
              <a:rPr lang="en-US" sz="2400" b="1" dirty="0">
                <a:solidFill>
                  <a:schemeClr val="accent5"/>
                </a:solidFill>
                <a:latin typeface="Times New Roman" panose="02020603050405020304" pitchFamily="18" charset="0"/>
                <a:cs typeface="Times New Roman" panose="02020603050405020304" pitchFamily="18" charset="0"/>
              </a:rPr>
              <a:t>c</a:t>
            </a: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onsumption:</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5122" name="Picture 2">
            <a:extLst>
              <a:ext uri="{FF2B5EF4-FFF2-40B4-BE49-F238E27FC236}">
                <a16:creationId xmlns:a16="http://schemas.microsoft.com/office/drawing/2014/main" id="{2F2B6327-EE5F-859F-959B-2448EF420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04" y="973228"/>
            <a:ext cx="8862101" cy="449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463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86871" y="5265938"/>
            <a:ext cx="8871933" cy="147728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When we plot average energy consumption over year, we see that </a:t>
            </a:r>
            <a:r>
              <a:rPr lang="en-US" sz="1800" b="1" dirty="0">
                <a:solidFill>
                  <a:schemeClr val="tx1"/>
                </a:solidFill>
                <a:latin typeface="Times New Roman" panose="02020603050405020304" pitchFamily="18" charset="0"/>
                <a:cs typeface="Times New Roman" panose="02020603050405020304" pitchFamily="18" charset="0"/>
                <a:sym typeface="Century Gothic"/>
              </a:rPr>
              <a:t>2005</a:t>
            </a:r>
            <a:r>
              <a:rPr lang="en-US" sz="1800" dirty="0">
                <a:solidFill>
                  <a:schemeClr val="tx1"/>
                </a:solidFill>
                <a:latin typeface="Times New Roman" panose="02020603050405020304" pitchFamily="18" charset="0"/>
                <a:cs typeface="Times New Roman" panose="02020603050405020304" pitchFamily="18" charset="0"/>
                <a:sym typeface="Century Gothic"/>
              </a:rPr>
              <a:t> has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 energy consumption followed by </a:t>
            </a:r>
            <a:r>
              <a:rPr lang="en-US" sz="1800" b="1" dirty="0">
                <a:solidFill>
                  <a:schemeClr val="tx1"/>
                </a:solidFill>
                <a:latin typeface="Times New Roman" panose="02020603050405020304" pitchFamily="18" charset="0"/>
                <a:cs typeface="Times New Roman" panose="02020603050405020304" pitchFamily="18" charset="0"/>
                <a:sym typeface="Century Gothic"/>
              </a:rPr>
              <a:t>2018</a:t>
            </a:r>
            <a:r>
              <a:rPr lang="en-US" sz="1800" dirty="0">
                <a:solidFill>
                  <a:schemeClr val="tx1"/>
                </a:solidFill>
                <a:latin typeface="Times New Roman" panose="02020603050405020304" pitchFamily="18" charset="0"/>
                <a:cs typeface="Times New Roman" panose="02020603050405020304" pitchFamily="18" charset="0"/>
                <a:sym typeface="Century Gothic"/>
              </a:rPr>
              <a:t>.</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In </a:t>
            </a:r>
            <a:r>
              <a:rPr lang="en-US" sz="1800" b="1" dirty="0">
                <a:solidFill>
                  <a:schemeClr val="tx1"/>
                </a:solidFill>
                <a:latin typeface="Times New Roman" panose="02020603050405020304" pitchFamily="18" charset="0"/>
                <a:cs typeface="Times New Roman" panose="02020603050405020304" pitchFamily="18" charset="0"/>
                <a:sym typeface="Century Gothic"/>
              </a:rPr>
              <a:t>2009</a:t>
            </a:r>
            <a:r>
              <a:rPr lang="en-US" sz="1800" dirty="0">
                <a:solidFill>
                  <a:schemeClr val="tx1"/>
                </a:solidFill>
                <a:latin typeface="Times New Roman" panose="02020603050405020304" pitchFamily="18" charset="0"/>
                <a:cs typeface="Times New Roman" panose="02020603050405020304" pitchFamily="18" charset="0"/>
                <a:sym typeface="Century Gothic"/>
              </a:rPr>
              <a:t> we have </a:t>
            </a:r>
            <a:r>
              <a:rPr lang="en-US" sz="1800" dirty="0">
                <a:solidFill>
                  <a:srgbClr val="FF0000"/>
                </a:solidFill>
                <a:latin typeface="Times New Roman" panose="02020603050405020304" pitchFamily="18" charset="0"/>
                <a:cs typeface="Times New Roman" panose="02020603050405020304" pitchFamily="18" charset="0"/>
                <a:sym typeface="Century Gothic"/>
              </a:rPr>
              <a:t>lowest</a:t>
            </a:r>
            <a:r>
              <a:rPr lang="en-US" sz="1800" dirty="0">
                <a:solidFill>
                  <a:schemeClr val="tx1"/>
                </a:solidFill>
                <a:latin typeface="Times New Roman" panose="02020603050405020304" pitchFamily="18" charset="0"/>
                <a:cs typeface="Times New Roman" panose="02020603050405020304" pitchFamily="18" charset="0"/>
                <a:sym typeface="Century Gothic"/>
              </a:rPr>
              <a:t> energy consumption followed by </a:t>
            </a:r>
            <a:r>
              <a:rPr lang="en-US" sz="1800" b="1" dirty="0">
                <a:solidFill>
                  <a:schemeClr val="tx1"/>
                </a:solidFill>
                <a:latin typeface="Times New Roman" panose="02020603050405020304" pitchFamily="18" charset="0"/>
                <a:cs typeface="Times New Roman" panose="02020603050405020304" pitchFamily="18" charset="0"/>
                <a:sym typeface="Century Gothic"/>
              </a:rPr>
              <a:t>2012</a:t>
            </a:r>
            <a:r>
              <a:rPr lang="en-US" sz="1800" dirty="0">
                <a:solidFill>
                  <a:schemeClr val="tx1"/>
                </a:solidFill>
                <a:latin typeface="Times New Roman" panose="02020603050405020304" pitchFamily="18" charset="0"/>
                <a:cs typeface="Times New Roman" panose="02020603050405020304" pitchFamily="18" charset="0"/>
                <a:sym typeface="Century Gothic"/>
              </a:rPr>
              <a:t>.</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From </a:t>
            </a:r>
            <a:r>
              <a:rPr lang="en-US" sz="1800" b="1" i="0" u="none" strike="noStrike" cap="none" dirty="0">
                <a:solidFill>
                  <a:schemeClr val="tx1"/>
                </a:solidFill>
                <a:latin typeface="Times New Roman" panose="02020603050405020304" pitchFamily="18" charset="0"/>
                <a:cs typeface="Times New Roman" panose="02020603050405020304" pitchFamily="18" charset="0"/>
                <a:sym typeface="Century Gothic"/>
              </a:rPr>
              <a:t>2006 to 2016</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a:t>
            </a:r>
            <a:r>
              <a:rPr lang="en-US" sz="1800" dirty="0">
                <a:solidFill>
                  <a:schemeClr val="tx1"/>
                </a:solidFill>
                <a:latin typeface="Times New Roman" panose="02020603050405020304" pitchFamily="18" charset="0"/>
                <a:cs typeface="Times New Roman" panose="02020603050405020304" pitchFamily="18" charset="0"/>
                <a:sym typeface="Century Gothic"/>
              </a:rPr>
              <a:t>energy consumption doesn’t show drastic changes.</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From </a:t>
            </a:r>
            <a:r>
              <a:rPr lang="en-US" sz="1800" b="1" i="0" u="none" strike="noStrike" cap="none" dirty="0">
                <a:solidFill>
                  <a:schemeClr val="tx1"/>
                </a:solidFill>
                <a:latin typeface="Times New Roman" panose="02020603050405020304" pitchFamily="18" charset="0"/>
                <a:cs typeface="Times New Roman" panose="02020603050405020304" pitchFamily="18" charset="0"/>
                <a:sym typeface="Century Gothic"/>
              </a:rPr>
              <a:t>2017</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the power consumption seems to be </a:t>
            </a:r>
            <a:r>
              <a:rPr lang="en-US" sz="1800" b="0" i="0" u="none" strike="noStrike" cap="none" dirty="0">
                <a:solidFill>
                  <a:srgbClr val="00B050"/>
                </a:solidFill>
                <a:latin typeface="Times New Roman" panose="02020603050405020304" pitchFamily="18" charset="0"/>
                <a:cs typeface="Times New Roman" panose="02020603050405020304" pitchFamily="18" charset="0"/>
                <a:sym typeface="Century Gothic"/>
              </a:rPr>
              <a:t>increasing</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a:t>
            </a:r>
            <a:endParaRPr sz="1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7172" name="Picture 4">
            <a:extLst>
              <a:ext uri="{FF2B5EF4-FFF2-40B4-BE49-F238E27FC236}">
                <a16:creationId xmlns:a16="http://schemas.microsoft.com/office/drawing/2014/main" id="{40C27A2B-8C7A-AB48-793F-54C00FB57C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72" y="1034498"/>
            <a:ext cx="8871933" cy="40005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83;p7">
            <a:extLst>
              <a:ext uri="{FF2B5EF4-FFF2-40B4-BE49-F238E27FC236}">
                <a16:creationId xmlns:a16="http://schemas.microsoft.com/office/drawing/2014/main" id="{4A7D16E2-1B6C-67D0-6E67-621DAC8F3741}"/>
              </a:ext>
            </a:extLst>
          </p:cNvPr>
          <p:cNvSpPr txBox="1"/>
          <p:nvPr/>
        </p:nvSpPr>
        <p:spPr>
          <a:xfrm>
            <a:off x="86870" y="513069"/>
            <a:ext cx="586164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Average energy </a:t>
            </a:r>
            <a:r>
              <a:rPr lang="en-US" sz="2400" b="1" dirty="0">
                <a:solidFill>
                  <a:schemeClr val="accent5"/>
                </a:solidFill>
                <a:latin typeface="Times New Roman" panose="02020603050405020304" pitchFamily="18" charset="0"/>
                <a:cs typeface="Times New Roman" panose="02020603050405020304" pitchFamily="18" charset="0"/>
              </a:rPr>
              <a:t>c</a:t>
            </a: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onsumption over years:</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396367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74968" y="5423107"/>
            <a:ext cx="8773610"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dirty="0">
                <a:solidFill>
                  <a:schemeClr val="dk1"/>
                </a:solidFill>
                <a:latin typeface="Times New Roman" panose="02020603050405020304" pitchFamily="18" charset="0"/>
                <a:cs typeface="Times New Roman" panose="02020603050405020304" pitchFamily="18" charset="0"/>
                <a:sym typeface="Century Gothic"/>
              </a:rPr>
              <a:t>When we plot percentage change energy consumption over the months, then we see that, for month of </a:t>
            </a:r>
            <a:r>
              <a:rPr lang="en-US" sz="2000" b="1" dirty="0">
                <a:solidFill>
                  <a:schemeClr val="dk1"/>
                </a:solidFill>
                <a:latin typeface="Times New Roman" panose="02020603050405020304" pitchFamily="18" charset="0"/>
                <a:cs typeface="Times New Roman" panose="02020603050405020304" pitchFamily="18" charset="0"/>
                <a:sym typeface="Century Gothic"/>
              </a:rPr>
              <a:t>August</a:t>
            </a:r>
            <a:r>
              <a:rPr lang="en-US" sz="2000" dirty="0">
                <a:solidFill>
                  <a:schemeClr val="dk1"/>
                </a:solidFill>
                <a:latin typeface="Times New Roman" panose="02020603050405020304" pitchFamily="18" charset="0"/>
                <a:cs typeface="Times New Roman" panose="02020603050405020304" pitchFamily="18" charset="0"/>
                <a:sym typeface="Century Gothic"/>
              </a:rPr>
              <a:t> percentage change is </a:t>
            </a:r>
            <a:r>
              <a:rPr lang="en-US" sz="2000" dirty="0">
                <a:solidFill>
                  <a:srgbClr val="00B050"/>
                </a:solidFill>
                <a:latin typeface="Times New Roman" panose="02020603050405020304" pitchFamily="18" charset="0"/>
                <a:cs typeface="Times New Roman" panose="02020603050405020304" pitchFamily="18" charset="0"/>
                <a:sym typeface="Century Gothic"/>
              </a:rPr>
              <a:t>highest</a:t>
            </a:r>
            <a:r>
              <a:rPr lang="en-US" sz="2000" dirty="0">
                <a:solidFill>
                  <a:schemeClr val="dk1"/>
                </a:solidFill>
                <a:latin typeface="Times New Roman" panose="02020603050405020304" pitchFamily="18" charset="0"/>
                <a:cs typeface="Times New Roman" panose="02020603050405020304" pitchFamily="18" charset="0"/>
                <a:sym typeface="Century Gothic"/>
              </a:rPr>
              <a:t> while it is </a:t>
            </a:r>
            <a:r>
              <a:rPr lang="en-US" sz="2000" dirty="0">
                <a:solidFill>
                  <a:srgbClr val="FF0000"/>
                </a:solidFill>
                <a:latin typeface="Times New Roman" panose="02020603050405020304" pitchFamily="18" charset="0"/>
                <a:cs typeface="Times New Roman" panose="02020603050405020304" pitchFamily="18" charset="0"/>
                <a:sym typeface="Century Gothic"/>
              </a:rPr>
              <a:t>lowest</a:t>
            </a:r>
            <a:r>
              <a:rPr lang="en-US" sz="2000" dirty="0">
                <a:solidFill>
                  <a:schemeClr val="dk1"/>
                </a:solidFill>
                <a:latin typeface="Times New Roman" panose="02020603050405020304" pitchFamily="18" charset="0"/>
                <a:cs typeface="Times New Roman" panose="02020603050405020304" pitchFamily="18" charset="0"/>
                <a:sym typeface="Century Gothic"/>
              </a:rPr>
              <a:t> for month of </a:t>
            </a:r>
            <a:r>
              <a:rPr lang="en-US" sz="2000" b="1" dirty="0">
                <a:solidFill>
                  <a:schemeClr val="dk1"/>
                </a:solidFill>
                <a:latin typeface="Times New Roman" panose="02020603050405020304" pitchFamily="18" charset="0"/>
                <a:cs typeface="Times New Roman" panose="02020603050405020304" pitchFamily="18" charset="0"/>
                <a:sym typeface="Century Gothic"/>
              </a:rPr>
              <a:t>June</a:t>
            </a:r>
            <a:r>
              <a:rPr lang="en-US" sz="2000" dirty="0">
                <a:solidFill>
                  <a:schemeClr val="dk1"/>
                </a:solidFill>
                <a:latin typeface="Times New Roman" panose="02020603050405020304" pitchFamily="18" charset="0"/>
                <a:cs typeface="Times New Roman" panose="02020603050405020304" pitchFamily="18" charset="0"/>
                <a:sym typeface="Century Gothic"/>
              </a:rPr>
              <a:t>.</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70748"/>
            <a:ext cx="1187051" cy="411359"/>
          </a:xfrm>
          <a:prstGeom prst="rect">
            <a:avLst/>
          </a:prstGeom>
          <a:noFill/>
          <a:ln>
            <a:noFill/>
          </a:ln>
        </p:spPr>
      </p:pic>
      <p:sp>
        <p:nvSpPr>
          <p:cNvPr id="2" name="Google Shape;383;p7">
            <a:extLst>
              <a:ext uri="{FF2B5EF4-FFF2-40B4-BE49-F238E27FC236}">
                <a16:creationId xmlns:a16="http://schemas.microsoft.com/office/drawing/2014/main" id="{879D6E0A-9A7A-1E17-DEFF-6E5E8D78D6D7}"/>
              </a:ext>
            </a:extLst>
          </p:cNvPr>
          <p:cNvSpPr txBox="1"/>
          <p:nvPr/>
        </p:nvSpPr>
        <p:spPr>
          <a:xfrm>
            <a:off x="86870" y="513069"/>
            <a:ext cx="586164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Percentage change over months :</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10242" name="Picture 2">
            <a:extLst>
              <a:ext uri="{FF2B5EF4-FFF2-40B4-BE49-F238E27FC236}">
                <a16:creationId xmlns:a16="http://schemas.microsoft.com/office/drawing/2014/main" id="{A7A46023-9C06-A796-8AFE-DD38D1ED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68" y="984250"/>
            <a:ext cx="8883837" cy="4438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161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073ABEBD-0535-7897-111B-F2207116D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34" y="953433"/>
            <a:ext cx="8948976" cy="420897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383;p7">
            <a:extLst>
              <a:ext uri="{FF2B5EF4-FFF2-40B4-BE49-F238E27FC236}">
                <a16:creationId xmlns:a16="http://schemas.microsoft.com/office/drawing/2014/main" id="{F3431E8B-6E9B-B554-043C-E5FFFE79035B}"/>
              </a:ext>
            </a:extLst>
          </p:cNvPr>
          <p:cNvSpPr txBox="1"/>
          <p:nvPr/>
        </p:nvSpPr>
        <p:spPr>
          <a:xfrm>
            <a:off x="106534" y="491809"/>
            <a:ext cx="586164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Percentage change over years :</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5" name="Google Shape;388;p7">
            <a:extLst>
              <a:ext uri="{FF2B5EF4-FFF2-40B4-BE49-F238E27FC236}">
                <a16:creationId xmlns:a16="http://schemas.microsoft.com/office/drawing/2014/main" id="{B2101341-72DF-D0DD-7D7C-F7C2F2DFE5F6}"/>
              </a:ext>
            </a:extLst>
          </p:cNvPr>
          <p:cNvPicPr preferRelativeResize="0"/>
          <p:nvPr/>
        </p:nvPicPr>
        <p:blipFill rotWithShape="1">
          <a:blip r:embed="rId3">
            <a:alphaModFix/>
          </a:blip>
          <a:srcRect/>
          <a:stretch/>
        </p:blipFill>
        <p:spPr>
          <a:xfrm>
            <a:off x="7850415" y="50953"/>
            <a:ext cx="1187051" cy="411359"/>
          </a:xfrm>
          <a:prstGeom prst="rect">
            <a:avLst/>
          </a:prstGeom>
          <a:noFill/>
          <a:ln>
            <a:noFill/>
          </a:ln>
        </p:spPr>
      </p:pic>
      <p:sp>
        <p:nvSpPr>
          <p:cNvPr id="6" name="Google Shape;387;p7">
            <a:extLst>
              <a:ext uri="{FF2B5EF4-FFF2-40B4-BE49-F238E27FC236}">
                <a16:creationId xmlns:a16="http://schemas.microsoft.com/office/drawing/2014/main" id="{FAF2C73D-7587-076F-782F-ECFA9E8FA308}"/>
              </a:ext>
            </a:extLst>
          </p:cNvPr>
          <p:cNvSpPr txBox="1"/>
          <p:nvPr/>
        </p:nvSpPr>
        <p:spPr>
          <a:xfrm>
            <a:off x="74968" y="5423107"/>
            <a:ext cx="8773610"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dirty="0">
                <a:solidFill>
                  <a:schemeClr val="dk1"/>
                </a:solidFill>
                <a:latin typeface="Times New Roman" panose="02020603050405020304" pitchFamily="18" charset="0"/>
                <a:cs typeface="Times New Roman" panose="02020603050405020304" pitchFamily="18" charset="0"/>
                <a:sym typeface="Century Gothic"/>
              </a:rPr>
              <a:t>While plotting percentage change energy consumption over the years we see that, for </a:t>
            </a:r>
            <a:r>
              <a:rPr lang="en-US" sz="2000" b="1" dirty="0">
                <a:solidFill>
                  <a:schemeClr val="dk1"/>
                </a:solidFill>
                <a:latin typeface="Times New Roman" panose="02020603050405020304" pitchFamily="18" charset="0"/>
                <a:cs typeface="Times New Roman" panose="02020603050405020304" pitchFamily="18" charset="0"/>
                <a:sym typeface="Century Gothic"/>
              </a:rPr>
              <a:t>2003</a:t>
            </a:r>
            <a:r>
              <a:rPr lang="en-US" sz="2000" dirty="0">
                <a:solidFill>
                  <a:schemeClr val="dk1"/>
                </a:solidFill>
                <a:latin typeface="Times New Roman" panose="02020603050405020304" pitchFamily="18" charset="0"/>
                <a:cs typeface="Times New Roman" panose="02020603050405020304" pitchFamily="18" charset="0"/>
                <a:sym typeface="Century Gothic"/>
              </a:rPr>
              <a:t> percentage change is </a:t>
            </a:r>
            <a:r>
              <a:rPr lang="en-US" sz="2000" dirty="0">
                <a:solidFill>
                  <a:srgbClr val="00B050"/>
                </a:solidFill>
                <a:latin typeface="Times New Roman" panose="02020603050405020304" pitchFamily="18" charset="0"/>
                <a:cs typeface="Times New Roman" panose="02020603050405020304" pitchFamily="18" charset="0"/>
                <a:sym typeface="Century Gothic"/>
              </a:rPr>
              <a:t>highest</a:t>
            </a:r>
            <a:r>
              <a:rPr lang="en-US" sz="2000" dirty="0">
                <a:solidFill>
                  <a:schemeClr val="dk1"/>
                </a:solidFill>
                <a:latin typeface="Times New Roman" panose="02020603050405020304" pitchFamily="18" charset="0"/>
                <a:cs typeface="Times New Roman" panose="02020603050405020304" pitchFamily="18" charset="0"/>
                <a:sym typeface="Century Gothic"/>
              </a:rPr>
              <a:t> while it is </a:t>
            </a:r>
            <a:r>
              <a:rPr lang="en-US" sz="2000" dirty="0">
                <a:solidFill>
                  <a:srgbClr val="FF0000"/>
                </a:solidFill>
                <a:latin typeface="Times New Roman" panose="02020603050405020304" pitchFamily="18" charset="0"/>
                <a:cs typeface="Times New Roman" panose="02020603050405020304" pitchFamily="18" charset="0"/>
                <a:sym typeface="Century Gothic"/>
              </a:rPr>
              <a:t>lowest</a:t>
            </a:r>
            <a:r>
              <a:rPr lang="en-US" sz="2000" dirty="0">
                <a:solidFill>
                  <a:schemeClr val="dk1"/>
                </a:solidFill>
                <a:latin typeface="Times New Roman" panose="02020603050405020304" pitchFamily="18" charset="0"/>
                <a:cs typeface="Times New Roman" panose="02020603050405020304" pitchFamily="18" charset="0"/>
                <a:sym typeface="Century Gothic"/>
              </a:rPr>
              <a:t> in </a:t>
            </a:r>
            <a:r>
              <a:rPr lang="en-US" sz="2000" b="1" dirty="0">
                <a:solidFill>
                  <a:schemeClr val="dk1"/>
                </a:solidFill>
                <a:latin typeface="Times New Roman" panose="02020603050405020304" pitchFamily="18" charset="0"/>
                <a:cs typeface="Times New Roman" panose="02020603050405020304" pitchFamily="18" charset="0"/>
                <a:sym typeface="Century Gothic"/>
              </a:rPr>
              <a:t>2018</a:t>
            </a:r>
            <a:r>
              <a:rPr lang="en-US" sz="2000" dirty="0">
                <a:solidFill>
                  <a:schemeClr val="dk1"/>
                </a:solidFill>
                <a:latin typeface="Times New Roman" panose="02020603050405020304" pitchFamily="18" charset="0"/>
                <a:cs typeface="Times New Roman" panose="02020603050405020304" pitchFamily="18" charset="0"/>
                <a:sym typeface="Century Gothic"/>
              </a:rPr>
              <a:t>.</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chemeClr val="dk1"/>
                </a:solidFill>
                <a:latin typeface="Times New Roman" panose="02020603050405020304" pitchFamily="18" charset="0"/>
                <a:cs typeface="Times New Roman" panose="02020603050405020304" pitchFamily="18" charset="0"/>
                <a:sym typeface="Century Gothic"/>
              </a:rPr>
              <a:t>For rest of the y</a:t>
            </a:r>
            <a:r>
              <a:rPr lang="en-US" sz="2000" dirty="0">
                <a:solidFill>
                  <a:schemeClr val="dk1"/>
                </a:solidFill>
                <a:latin typeface="Times New Roman" panose="02020603050405020304" pitchFamily="18" charset="0"/>
                <a:cs typeface="Times New Roman" panose="02020603050405020304" pitchFamily="18" charset="0"/>
                <a:sym typeface="Century Gothic"/>
              </a:rPr>
              <a:t>ears the percentage change is between </a:t>
            </a:r>
            <a:r>
              <a:rPr lang="en-US" sz="2000" b="1" dirty="0">
                <a:solidFill>
                  <a:schemeClr val="dk1"/>
                </a:solidFill>
                <a:latin typeface="Times New Roman" panose="02020603050405020304" pitchFamily="18" charset="0"/>
                <a:cs typeface="Times New Roman" panose="02020603050405020304" pitchFamily="18" charset="0"/>
                <a:sym typeface="Century Gothic"/>
              </a:rPr>
              <a:t>0.1 to -0.1 </a:t>
            </a:r>
            <a:r>
              <a:rPr lang="en-US" sz="2000" dirty="0">
                <a:solidFill>
                  <a:schemeClr val="dk1"/>
                </a:solidFill>
                <a:latin typeface="Times New Roman" panose="02020603050405020304" pitchFamily="18" charset="0"/>
                <a:cs typeface="Times New Roman" panose="02020603050405020304" pitchFamily="18" charset="0"/>
                <a:sym typeface="Century Gothic"/>
              </a:rPr>
              <a:t>range.</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7" name="Google Shape;383;p7">
            <a:extLst>
              <a:ext uri="{FF2B5EF4-FFF2-40B4-BE49-F238E27FC236}">
                <a16:creationId xmlns:a16="http://schemas.microsoft.com/office/drawing/2014/main" id="{3AD1EA56-91D5-A554-ABBA-2624392AB846}"/>
              </a:ext>
            </a:extLst>
          </p:cNvPr>
          <p:cNvSpPr txBox="1"/>
          <p:nvPr/>
        </p:nvSpPr>
        <p:spPr>
          <a:xfrm>
            <a:off x="106534" y="462312"/>
            <a:ext cx="586164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Percentage change over years :</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452772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83;p7">
            <a:extLst>
              <a:ext uri="{FF2B5EF4-FFF2-40B4-BE49-F238E27FC236}">
                <a16:creationId xmlns:a16="http://schemas.microsoft.com/office/drawing/2014/main" id="{C78DAE4B-75DB-01D5-EF0B-F2AA8E9422AD}"/>
              </a:ext>
            </a:extLst>
          </p:cNvPr>
          <p:cNvSpPr txBox="1"/>
          <p:nvPr/>
        </p:nvSpPr>
        <p:spPr>
          <a:xfrm>
            <a:off x="106534" y="432815"/>
            <a:ext cx="586164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Pie charts :</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5" name="Google Shape;388;p7">
            <a:extLst>
              <a:ext uri="{FF2B5EF4-FFF2-40B4-BE49-F238E27FC236}">
                <a16:creationId xmlns:a16="http://schemas.microsoft.com/office/drawing/2014/main" id="{2B961864-D50D-FC83-142A-DF61980F1C69}"/>
              </a:ext>
            </a:extLst>
          </p:cNvPr>
          <p:cNvPicPr preferRelativeResize="0"/>
          <p:nvPr/>
        </p:nvPicPr>
        <p:blipFill rotWithShape="1">
          <a:blip r:embed="rId2">
            <a:alphaModFix/>
          </a:blip>
          <a:srcRect/>
          <a:stretch/>
        </p:blipFill>
        <p:spPr>
          <a:xfrm>
            <a:off x="7850415" y="21456"/>
            <a:ext cx="1187051" cy="411359"/>
          </a:xfrm>
          <a:prstGeom prst="rect">
            <a:avLst/>
          </a:prstGeom>
          <a:noFill/>
          <a:ln>
            <a:noFill/>
          </a:ln>
        </p:spPr>
      </p:pic>
      <p:pic>
        <p:nvPicPr>
          <p:cNvPr id="11266" name="Picture 2">
            <a:extLst>
              <a:ext uri="{FF2B5EF4-FFF2-40B4-BE49-F238E27FC236}">
                <a16:creationId xmlns:a16="http://schemas.microsoft.com/office/drawing/2014/main" id="{47807BB4-4F8C-F2C5-C1ED-03275D3FE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34" y="894439"/>
            <a:ext cx="8930932" cy="466407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87;p7">
            <a:extLst>
              <a:ext uri="{FF2B5EF4-FFF2-40B4-BE49-F238E27FC236}">
                <a16:creationId xmlns:a16="http://schemas.microsoft.com/office/drawing/2014/main" id="{9DFC136F-6E7D-56BB-5229-072F3F3307D6}"/>
              </a:ext>
            </a:extLst>
          </p:cNvPr>
          <p:cNvSpPr txBox="1"/>
          <p:nvPr/>
        </p:nvSpPr>
        <p:spPr>
          <a:xfrm>
            <a:off x="74968" y="5423107"/>
            <a:ext cx="8773610" cy="70784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From above pie chart we can see that,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2005</a:t>
            </a:r>
            <a:r>
              <a:rPr lang="en-US" sz="2000" dirty="0">
                <a:latin typeface="Times New Roman" panose="02020603050405020304" pitchFamily="18" charset="0"/>
                <a:cs typeface="Times New Roman" panose="02020603050405020304" pitchFamily="18" charset="0"/>
              </a:rPr>
              <a:t> </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has</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000" b="0" i="0" u="none" strike="noStrike" cap="none" dirty="0">
                <a:solidFill>
                  <a:srgbClr val="00B050"/>
                </a:solidFill>
                <a:latin typeface="Times New Roman" panose="02020603050405020304" pitchFamily="18" charset="0"/>
                <a:cs typeface="Times New Roman" panose="02020603050405020304" pitchFamily="18" charset="0"/>
                <a:sym typeface="Arial"/>
              </a:rPr>
              <a:t>highest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energy usage of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52884360.0 MW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while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2018</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has </a:t>
            </a:r>
            <a:r>
              <a:rPr lang="en-US" sz="2000" b="0" i="0" u="none" strike="noStrike" cap="none" dirty="0">
                <a:solidFill>
                  <a:srgbClr val="FF0000"/>
                </a:solidFill>
                <a:latin typeface="Times New Roman" panose="02020603050405020304" pitchFamily="18" charset="0"/>
                <a:cs typeface="Times New Roman" panose="02020603050405020304" pitchFamily="18" charset="0"/>
                <a:sym typeface="Arial"/>
              </a:rPr>
              <a:t>lowest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energy usage of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30036137.0 MW</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 </a:t>
            </a:r>
            <a:endParaRPr sz="2000" b="0"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665648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56764205-F07C-BE7E-E8B7-B4986CBE2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2815"/>
            <a:ext cx="9144000" cy="4757737"/>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388;p7">
            <a:extLst>
              <a:ext uri="{FF2B5EF4-FFF2-40B4-BE49-F238E27FC236}">
                <a16:creationId xmlns:a16="http://schemas.microsoft.com/office/drawing/2014/main" id="{EC9FF4DA-C8B3-C279-1662-899575F8E67F}"/>
              </a:ext>
            </a:extLst>
          </p:cNvPr>
          <p:cNvPicPr preferRelativeResize="0"/>
          <p:nvPr/>
        </p:nvPicPr>
        <p:blipFill rotWithShape="1">
          <a:blip r:embed="rId3">
            <a:alphaModFix/>
          </a:blip>
          <a:srcRect/>
          <a:stretch/>
        </p:blipFill>
        <p:spPr>
          <a:xfrm>
            <a:off x="7850415" y="21456"/>
            <a:ext cx="1187051" cy="411359"/>
          </a:xfrm>
          <a:prstGeom prst="rect">
            <a:avLst/>
          </a:prstGeom>
          <a:noFill/>
          <a:ln>
            <a:noFill/>
          </a:ln>
        </p:spPr>
      </p:pic>
      <p:sp>
        <p:nvSpPr>
          <p:cNvPr id="7" name="Google Shape;387;p7">
            <a:extLst>
              <a:ext uri="{FF2B5EF4-FFF2-40B4-BE49-F238E27FC236}">
                <a16:creationId xmlns:a16="http://schemas.microsoft.com/office/drawing/2014/main" id="{C4E1F0A9-0543-D294-DF0C-698D814EF5F7}"/>
              </a:ext>
            </a:extLst>
          </p:cNvPr>
          <p:cNvSpPr txBox="1"/>
          <p:nvPr/>
        </p:nvSpPr>
        <p:spPr>
          <a:xfrm>
            <a:off x="74968" y="5423107"/>
            <a:ext cx="8773610"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From above pie chart we can see that, </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month of  </a:t>
            </a:r>
            <a:r>
              <a:rPr lang="en-US" sz="2000" b="1" dirty="0">
                <a:latin typeface="Times New Roman" panose="02020603050405020304" pitchFamily="18" charset="0"/>
                <a:cs typeface="Times New Roman" panose="02020603050405020304" pitchFamily="18" charset="0"/>
              </a:rPr>
              <a:t>February</a:t>
            </a:r>
            <a:r>
              <a:rPr lang="en-US" sz="2000" dirty="0">
                <a:latin typeface="Times New Roman" panose="02020603050405020304" pitchFamily="18" charset="0"/>
                <a:cs typeface="Times New Roman" panose="02020603050405020304" pitchFamily="18" charset="0"/>
              </a:rPr>
              <a:t> </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has</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000" b="0" i="0" u="none" strike="noStrike" cap="none" dirty="0">
                <a:solidFill>
                  <a:srgbClr val="00B050"/>
                </a:solidFill>
                <a:latin typeface="Times New Roman" panose="02020603050405020304" pitchFamily="18" charset="0"/>
                <a:cs typeface="Times New Roman" panose="02020603050405020304" pitchFamily="18" charset="0"/>
                <a:sym typeface="Arial"/>
              </a:rPr>
              <a:t>highest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energy usage of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100765.172 MW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while </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month of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October</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has </a:t>
            </a:r>
            <a:r>
              <a:rPr lang="en-US" sz="2000" b="0" i="0" u="none" strike="noStrike" cap="none" dirty="0">
                <a:solidFill>
                  <a:srgbClr val="FF0000"/>
                </a:solidFill>
                <a:latin typeface="Times New Roman" panose="02020603050405020304" pitchFamily="18" charset="0"/>
                <a:cs typeface="Times New Roman" panose="02020603050405020304" pitchFamily="18" charset="0"/>
                <a:sym typeface="Arial"/>
              </a:rPr>
              <a:t>lowest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energy usage of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79964.126 MW. </a:t>
            </a:r>
            <a:endParaRPr sz="2000" b="1"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435288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88506804-84E4-3BF3-5290-CD8507DC2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477" y="580299"/>
            <a:ext cx="5574891" cy="4640630"/>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388;p7">
            <a:extLst>
              <a:ext uri="{FF2B5EF4-FFF2-40B4-BE49-F238E27FC236}">
                <a16:creationId xmlns:a16="http://schemas.microsoft.com/office/drawing/2014/main" id="{7D8CBC00-3B0C-3B91-EE0C-73673DB97675}"/>
              </a:ext>
            </a:extLst>
          </p:cNvPr>
          <p:cNvPicPr preferRelativeResize="0"/>
          <p:nvPr/>
        </p:nvPicPr>
        <p:blipFill rotWithShape="1">
          <a:blip r:embed="rId3">
            <a:alphaModFix/>
          </a:blip>
          <a:srcRect/>
          <a:stretch/>
        </p:blipFill>
        <p:spPr>
          <a:xfrm>
            <a:off x="7850415" y="21456"/>
            <a:ext cx="1187051" cy="411359"/>
          </a:xfrm>
          <a:prstGeom prst="rect">
            <a:avLst/>
          </a:prstGeom>
          <a:noFill/>
          <a:ln>
            <a:noFill/>
          </a:ln>
        </p:spPr>
      </p:pic>
      <p:sp>
        <p:nvSpPr>
          <p:cNvPr id="5" name="Google Shape;387;p7">
            <a:extLst>
              <a:ext uri="{FF2B5EF4-FFF2-40B4-BE49-F238E27FC236}">
                <a16:creationId xmlns:a16="http://schemas.microsoft.com/office/drawing/2014/main" id="{C197DF9A-DA92-214B-B666-E3F48D9D010A}"/>
              </a:ext>
            </a:extLst>
          </p:cNvPr>
          <p:cNvSpPr txBox="1"/>
          <p:nvPr/>
        </p:nvSpPr>
        <p:spPr>
          <a:xfrm>
            <a:off x="74968" y="5423107"/>
            <a:ext cx="8773610" cy="70784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From above pie chart we can see that,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1</a:t>
            </a:r>
            <a:r>
              <a:rPr lang="en-US" sz="2000" b="1" i="0" strike="noStrike" cap="none" baseline="30000" dirty="0">
                <a:solidFill>
                  <a:srgbClr val="000000"/>
                </a:solidFill>
                <a:latin typeface="Times New Roman" panose="02020603050405020304" pitchFamily="18" charset="0"/>
                <a:cs typeface="Times New Roman" panose="02020603050405020304" pitchFamily="18" charset="0"/>
                <a:sym typeface="Arial"/>
              </a:rPr>
              <a:t>st</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 quarter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has </a:t>
            </a:r>
            <a:r>
              <a:rPr lang="en-US" sz="2000" b="0" i="0" u="none" strike="noStrike" cap="none" dirty="0">
                <a:solidFill>
                  <a:srgbClr val="00B050"/>
                </a:solidFill>
                <a:latin typeface="Times New Roman" panose="02020603050405020304" pitchFamily="18" charset="0"/>
                <a:cs typeface="Times New Roman" panose="02020603050405020304" pitchFamily="18" charset="0"/>
                <a:sym typeface="Arial"/>
              </a:rPr>
              <a:t>highest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energy usage of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98053.963 MW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while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4</a:t>
            </a:r>
            <a:r>
              <a:rPr lang="en-US" sz="2000" b="1" i="0" strike="noStrike" cap="none" baseline="30000" dirty="0">
                <a:solidFill>
                  <a:srgbClr val="000000"/>
                </a:solidFill>
                <a:latin typeface="Times New Roman" panose="02020603050405020304" pitchFamily="18" charset="0"/>
                <a:cs typeface="Times New Roman" panose="02020603050405020304" pitchFamily="18" charset="0"/>
                <a:sym typeface="Arial"/>
              </a:rPr>
              <a:t>th</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 quarter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has </a:t>
            </a:r>
            <a:r>
              <a:rPr lang="en-US" sz="2000" b="0" i="0" u="none" strike="noStrike" cap="none" dirty="0">
                <a:solidFill>
                  <a:srgbClr val="FF0000"/>
                </a:solidFill>
                <a:latin typeface="Times New Roman" panose="02020603050405020304" pitchFamily="18" charset="0"/>
                <a:cs typeface="Times New Roman" panose="02020603050405020304" pitchFamily="18" charset="0"/>
                <a:sym typeface="Arial"/>
              </a:rPr>
              <a:t>lowest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energy usage of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87833.177 MW</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 </a:t>
            </a:r>
            <a:endParaRPr sz="2000" b="0"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769276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
          <p:cNvSpPr txBox="1"/>
          <p:nvPr/>
        </p:nvSpPr>
        <p:spPr>
          <a:xfrm>
            <a:off x="0" y="897507"/>
            <a:ext cx="264487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Business Problem:</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340" name="Google Shape;340;p2"/>
          <p:cNvSpPr txBox="1"/>
          <p:nvPr/>
        </p:nvSpPr>
        <p:spPr>
          <a:xfrm>
            <a:off x="-20195" y="4356261"/>
            <a:ext cx="8979000" cy="1992813"/>
          </a:xfrm>
          <a:prstGeom prst="rect">
            <a:avLst/>
          </a:prstGeom>
          <a:noFill/>
          <a:ln>
            <a:noFill/>
          </a:ln>
        </p:spPr>
        <p:txBody>
          <a:bodyPr spcFirstLastPara="1" wrap="square" lIns="91425" tIns="45700" rIns="91425" bIns="45700" anchor="t" anchorCtr="0">
            <a:spAutoFit/>
          </a:bodyPr>
          <a:lstStyle/>
          <a:p>
            <a:pPr marL="342900" lvl="0" indent="-342900">
              <a:lnSpc>
                <a:spcPct val="115000"/>
              </a:lnSpc>
              <a:spcBef>
                <a:spcPts val="300"/>
              </a:spcBef>
              <a:spcAft>
                <a:spcPts val="300"/>
              </a:spcAft>
              <a:buSzPts val="1000"/>
              <a:buFont typeface="Arial" panose="020B0604020202020204" pitchFamily="34" charset="0"/>
              <a:buChar char="●"/>
            </a:pPr>
            <a:r>
              <a:rPr lang="en-IN" sz="1800" dirty="0">
                <a:solidFill>
                  <a:srgbClr val="000000"/>
                </a:solidFill>
                <a:effectLst/>
                <a:latin typeface="Times New Roman" panose="02020603050405020304" pitchFamily="18" charset="0"/>
                <a:ea typeface="inherit"/>
                <a:cs typeface="Times New Roman" panose="02020603050405020304" pitchFamily="18" charset="0"/>
              </a:rPr>
              <a:t>Split the last year into a test set- can you build a model to predict energy consumption?</a:t>
            </a:r>
            <a:endParaRPr lang="en-IN" sz="1800" dirty="0">
              <a:effectLst/>
              <a:latin typeface="Times New Roman" panose="02020603050405020304" pitchFamily="18" charset="0"/>
              <a:ea typeface="Noto Sans Symbols"/>
              <a:cs typeface="Times New Roman" panose="02020603050405020304" pitchFamily="18" charset="0"/>
            </a:endParaRPr>
          </a:p>
          <a:p>
            <a:pPr marL="342900" lvl="0" indent="-342900">
              <a:lnSpc>
                <a:spcPct val="115000"/>
              </a:lnSpc>
              <a:spcBef>
                <a:spcPts val="300"/>
              </a:spcBef>
              <a:spcAft>
                <a:spcPts val="300"/>
              </a:spcAft>
              <a:buSzPts val="1000"/>
              <a:buFont typeface="Arial" panose="020B0604020202020204" pitchFamily="34" charset="0"/>
              <a:buChar char="●"/>
            </a:pPr>
            <a:r>
              <a:rPr lang="en-IN" sz="1800" dirty="0">
                <a:solidFill>
                  <a:srgbClr val="000000"/>
                </a:solidFill>
                <a:effectLst/>
                <a:latin typeface="Times New Roman" panose="02020603050405020304" pitchFamily="18" charset="0"/>
                <a:ea typeface="inherit"/>
                <a:cs typeface="Times New Roman" panose="02020603050405020304" pitchFamily="18" charset="0"/>
              </a:rPr>
              <a:t>Find trends in energy consumption around hours of the day, holidays, or long term trends?</a:t>
            </a:r>
            <a:endParaRPr lang="en-IN" sz="1800" dirty="0">
              <a:effectLst/>
              <a:latin typeface="Times New Roman" panose="02020603050405020304" pitchFamily="18" charset="0"/>
              <a:ea typeface="Noto Sans Symbols"/>
              <a:cs typeface="Times New Roman" panose="02020603050405020304" pitchFamily="18" charset="0"/>
            </a:endParaRPr>
          </a:p>
          <a:p>
            <a:pPr marL="342900" lvl="0" indent="-342900">
              <a:lnSpc>
                <a:spcPct val="115000"/>
              </a:lnSpc>
              <a:spcBef>
                <a:spcPts val="300"/>
              </a:spcBef>
              <a:spcAft>
                <a:spcPts val="300"/>
              </a:spcAft>
              <a:buSzPts val="1000"/>
              <a:buFont typeface="Arial" panose="020B0604020202020204" pitchFamily="34" charset="0"/>
              <a:buChar char="●"/>
            </a:pPr>
            <a:r>
              <a:rPr lang="en-IN" sz="1800" dirty="0">
                <a:solidFill>
                  <a:srgbClr val="000000"/>
                </a:solidFill>
                <a:effectLst/>
                <a:latin typeface="Times New Roman" panose="02020603050405020304" pitchFamily="18" charset="0"/>
                <a:ea typeface="inherit"/>
                <a:cs typeface="Times New Roman" panose="02020603050405020304" pitchFamily="18" charset="0"/>
              </a:rPr>
              <a:t>Understand how daily trends change depending of the time of year. Summer trends are very different than winter trends.</a:t>
            </a:r>
            <a:endParaRPr lang="en-IN" sz="1800" dirty="0">
              <a:effectLst/>
              <a:latin typeface="Times New Roman" panose="02020603050405020304" pitchFamily="18" charset="0"/>
              <a:ea typeface="Noto Sans Symbols"/>
              <a:cs typeface="Times New Roman" panose="02020603050405020304" pitchFamily="18" charset="0"/>
            </a:endParaRPr>
          </a:p>
          <a:p>
            <a:pPr marL="342900" lvl="0" indent="-342900">
              <a:lnSpc>
                <a:spcPct val="115000"/>
              </a:lnSpc>
              <a:spcBef>
                <a:spcPts val="300"/>
              </a:spcBef>
              <a:spcAft>
                <a:spcPts val="300"/>
              </a:spcAft>
              <a:buSzPts val="1000"/>
              <a:buFont typeface="Arial" panose="020B0604020202020204" pitchFamily="34" charset="0"/>
              <a:buChar char="●"/>
            </a:pPr>
            <a:r>
              <a:rPr lang="en-IN" sz="1800" dirty="0">
                <a:solidFill>
                  <a:srgbClr val="000000"/>
                </a:solidFill>
                <a:effectLst/>
                <a:latin typeface="Times New Roman" panose="02020603050405020304" pitchFamily="18" charset="0"/>
                <a:ea typeface="inherit"/>
                <a:cs typeface="Times New Roman" panose="02020603050405020304" pitchFamily="18" charset="0"/>
              </a:rPr>
              <a:t>Forecast for next 30 days.</a:t>
            </a:r>
            <a:endParaRPr lang="en-IN" sz="1800" dirty="0">
              <a:effectLst/>
              <a:latin typeface="Times New Roman" panose="02020603050405020304" pitchFamily="18" charset="0"/>
              <a:ea typeface="Noto Sans Symbols"/>
              <a:cs typeface="Times New Roman" panose="02020603050405020304" pitchFamily="18" charset="0"/>
            </a:endParaRPr>
          </a:p>
        </p:txBody>
      </p:sp>
      <p:sp>
        <p:nvSpPr>
          <p:cNvPr id="341" name="Google Shape;341;p2"/>
          <p:cNvSpPr txBox="1"/>
          <p:nvPr/>
        </p:nvSpPr>
        <p:spPr>
          <a:xfrm>
            <a:off x="-20195" y="3806012"/>
            <a:ext cx="1544236"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accent5"/>
                </a:solidFill>
                <a:latin typeface="Times New Roman" panose="02020603050405020304" pitchFamily="18" charset="0"/>
                <a:ea typeface="Century Gothic"/>
                <a:cs typeface="Times New Roman" panose="02020603050405020304" pitchFamily="18" charset="0"/>
                <a:sym typeface="Century Gothic"/>
              </a:rPr>
              <a:t>Objective:</a:t>
            </a:r>
            <a:endParaRPr sz="2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342" name="Google Shape;342;p2"/>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43" name="Google Shape;343;p2"/>
          <p:cNvSpPr txBox="1"/>
          <p:nvPr/>
        </p:nvSpPr>
        <p:spPr>
          <a:xfrm>
            <a:off x="152404" y="1670846"/>
            <a:ext cx="8839192" cy="1985118"/>
          </a:xfrm>
          <a:prstGeom prst="rect">
            <a:avLst/>
          </a:prstGeom>
          <a:noFill/>
          <a:ln>
            <a:noFill/>
          </a:ln>
        </p:spPr>
        <p:txBody>
          <a:bodyPr spcFirstLastPara="1" wrap="square" lIns="91425" tIns="45700" rIns="91425" bIns="45700" anchor="t" anchorCtr="0">
            <a:spAutoFit/>
          </a:bodyPr>
          <a:lstStyle/>
          <a:p>
            <a:pPr>
              <a:lnSpc>
                <a:spcPct val="115000"/>
              </a:lnSpc>
            </a:pPr>
            <a:r>
              <a:rPr lang="en-IN" sz="2000" b="1" dirty="0">
                <a:effectLst/>
                <a:latin typeface="Times New Roman" panose="02020603050405020304" pitchFamily="18" charset="0"/>
                <a:ea typeface="Arial" panose="020B0604020202020204" pitchFamily="34" charset="0"/>
                <a:cs typeface="Times New Roman" panose="02020603050405020304" pitchFamily="18" charset="0"/>
              </a:rPr>
              <a:t>PJM Hourly Energy Consumption Data </a:t>
            </a:r>
            <a:r>
              <a:rPr lang="en-IN" sz="2000" dirty="0">
                <a:effectLst/>
                <a:latin typeface="Times New Roman" panose="02020603050405020304" pitchFamily="18" charset="0"/>
                <a:ea typeface="Arial" panose="020B0604020202020204" pitchFamily="34" charset="0"/>
                <a:cs typeface="Times New Roman" panose="02020603050405020304" pitchFamily="18" charset="0"/>
              </a:rPr>
              <a:t>:</a:t>
            </a:r>
          </a:p>
          <a:p>
            <a:r>
              <a:rPr lang="en-IN" sz="2000" dirty="0">
                <a:effectLst/>
                <a:latin typeface="Times New Roman" panose="02020603050405020304" pitchFamily="18" charset="0"/>
                <a:ea typeface="Arial" panose="020B0604020202020204" pitchFamily="34" charset="0"/>
                <a:cs typeface="Times New Roman" panose="02020603050405020304" pitchFamily="18" charset="0"/>
              </a:rPr>
              <a:t>	PJM Interconnection LLC (PJM) is a regional transmission organization (RTO) in the United States. It is part of the Eastern Interconnection grid operating an electric transmission system serving all or parts of Delaware, Illinois, Indiana, Kentucky, Maryland, Michigan, New Jersey, North Carolina, Ohio, Pennsylvania, Tennessee, Virginia, West Virginia, and the District of Columbia</a:t>
            </a:r>
            <a:r>
              <a:rPr lang="en-US" sz="2000" i="0" u="none" strike="noStrike" cap="none" dirty="0">
                <a:solidFill>
                  <a:schemeClr val="dk1"/>
                </a:solidFill>
                <a:latin typeface="Times New Roman" panose="02020603050405020304" pitchFamily="18" charset="0"/>
                <a:cs typeface="Times New Roman" panose="02020603050405020304" pitchFamily="18" charset="0"/>
                <a:sym typeface="Aria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185195" y="75112"/>
            <a:ext cx="620507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dirty="0">
                <a:solidFill>
                  <a:schemeClr val="accent5"/>
                </a:solidFill>
                <a:latin typeface="Times New Roman" panose="02020603050405020304" pitchFamily="18" charset="0"/>
                <a:cs typeface="Times New Roman" panose="02020603050405020304" pitchFamily="18" charset="0"/>
              </a:rPr>
              <a:t>Decomposition of time series:</a:t>
            </a: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 </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E5F0D0D5-518F-C25B-D269-D71BB50330F7}"/>
              </a:ext>
            </a:extLst>
          </p:cNvPr>
          <p:cNvSpPr txBox="1"/>
          <p:nvPr/>
        </p:nvSpPr>
        <p:spPr>
          <a:xfrm>
            <a:off x="808892" y="5447659"/>
            <a:ext cx="7884941" cy="1015663"/>
          </a:xfrm>
          <a:prstGeom prst="rect">
            <a:avLst/>
          </a:prstGeom>
          <a:noFill/>
        </p:spPr>
        <p:txBody>
          <a:bodyPr wrap="square">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From above </a:t>
            </a:r>
            <a:r>
              <a:rPr lang="en-US" sz="2000" dirty="0">
                <a:latin typeface="Times New Roman" panose="02020603050405020304" pitchFamily="18" charset="0"/>
                <a:cs typeface="Times New Roman" panose="02020603050405020304" pitchFamily="18" charset="0"/>
              </a:rPr>
              <a:t>decomposition, When we decompose data by additive decomposition with period 1 we see that, there is irregular pattern in trend and also seasonality shows straight line.  </a:t>
            </a:r>
            <a:endParaRPr lang="en-US" sz="2000" b="0"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2050" name="Picture 2">
            <a:extLst>
              <a:ext uri="{FF2B5EF4-FFF2-40B4-BE49-F238E27FC236}">
                <a16:creationId xmlns:a16="http://schemas.microsoft.com/office/drawing/2014/main" id="{9C8DD875-3FD7-C3E0-D24B-C204F5B75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738" y="816827"/>
            <a:ext cx="8040028" cy="4375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926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185195" y="52280"/>
            <a:ext cx="620507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dirty="0">
                <a:solidFill>
                  <a:schemeClr val="accent5"/>
                </a:solidFill>
                <a:latin typeface="Times New Roman" panose="02020603050405020304" pitchFamily="18" charset="0"/>
                <a:cs typeface="Times New Roman" panose="02020603050405020304" pitchFamily="18" charset="0"/>
              </a:rPr>
              <a:t>Decomposition of time series:</a:t>
            </a: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 </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1026" name="Picture 2">
            <a:extLst>
              <a:ext uri="{FF2B5EF4-FFF2-40B4-BE49-F238E27FC236}">
                <a16:creationId xmlns:a16="http://schemas.microsoft.com/office/drawing/2014/main" id="{E08ADBA6-9656-7F47-B6B2-7C19DF348E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33" y="910846"/>
            <a:ext cx="8456533" cy="39535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5F0D0D5-518F-C25B-D269-D71BB50330F7}"/>
              </a:ext>
            </a:extLst>
          </p:cNvPr>
          <p:cNvSpPr txBox="1"/>
          <p:nvPr/>
        </p:nvSpPr>
        <p:spPr>
          <a:xfrm>
            <a:off x="808892" y="5447659"/>
            <a:ext cx="7884941" cy="1015663"/>
          </a:xfrm>
          <a:prstGeom prst="rect">
            <a:avLst/>
          </a:prstGeom>
          <a:noFill/>
        </p:spPr>
        <p:txBody>
          <a:bodyPr wrap="square">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From above </a:t>
            </a:r>
            <a:r>
              <a:rPr lang="en-US" sz="2000" dirty="0">
                <a:latin typeface="Times New Roman" panose="02020603050405020304" pitchFamily="18" charset="0"/>
                <a:cs typeface="Times New Roman" panose="02020603050405020304" pitchFamily="18" charset="0"/>
              </a:rPr>
              <a:t>decomposition, When we decompose data by multiplicative decomposition with period 1 we see that, The same result appears. There is irregular pattern in trend and also seasonality shows straight line.  </a:t>
            </a:r>
            <a:endParaRPr lang="en-US" sz="2000" b="0"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503698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185195" y="280792"/>
            <a:ext cx="562476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dirty="0">
                <a:solidFill>
                  <a:schemeClr val="accent5"/>
                </a:solidFill>
                <a:latin typeface="Times New Roman" panose="02020603050405020304" pitchFamily="18" charset="0"/>
                <a:cs typeface="Times New Roman" panose="02020603050405020304" pitchFamily="18" charset="0"/>
              </a:rPr>
              <a:t>Test for stationarity (adfuller test) :</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739C767F-F519-090A-CECE-393B804E3169}"/>
              </a:ext>
            </a:extLst>
          </p:cNvPr>
          <p:cNvSpPr txBox="1"/>
          <p:nvPr/>
        </p:nvSpPr>
        <p:spPr>
          <a:xfrm>
            <a:off x="185195" y="919286"/>
            <a:ext cx="8663383" cy="5632311"/>
          </a:xfrm>
          <a:prstGeom prst="rect">
            <a:avLst/>
          </a:prstGeom>
          <a:noFill/>
        </p:spPr>
        <p:txBody>
          <a:bodyPr wrap="square">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ADF Statistic: -18.88294663478722</a:t>
            </a:r>
          </a:p>
          <a:p>
            <a:pPr marR="0" lvl="0" algn="l" rtl="0">
              <a:lnSpc>
                <a:spcPct val="100000"/>
              </a:lnSpc>
              <a:spcBef>
                <a:spcPts val="0"/>
              </a:spcBef>
              <a:spcAft>
                <a:spcPts val="0"/>
              </a:spcAft>
              <a:buClr>
                <a:schemeClr val="dk1"/>
              </a:buClr>
              <a:buSzPts val="1800"/>
            </a:pPr>
            <a:endPar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1"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000" b="1" dirty="0">
                <a:solidFill>
                  <a:srgbClr val="00B050"/>
                </a:solidFill>
                <a:latin typeface="Times New Roman" panose="02020603050405020304" pitchFamily="18" charset="0"/>
                <a:cs typeface="Times New Roman" panose="02020603050405020304" pitchFamily="18" charset="0"/>
              </a:rPr>
              <a:t>P</a:t>
            </a:r>
            <a:r>
              <a:rPr lang="en-US" sz="2000" b="1" i="0" u="none" strike="noStrike" cap="none" dirty="0">
                <a:solidFill>
                  <a:srgbClr val="00B050"/>
                </a:solidFill>
                <a:latin typeface="Times New Roman" panose="02020603050405020304" pitchFamily="18" charset="0"/>
                <a:cs typeface="Times New Roman" panose="02020603050405020304" pitchFamily="18" charset="0"/>
                <a:sym typeface="Arial"/>
              </a:rPr>
              <a:t>-value: 0.0</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b="1" i="0" u="none" strike="noStrike" cap="none" dirty="0">
              <a:solidFill>
                <a:srgbClr val="00863D"/>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Critical Values: 1%, -3.4303959138502256 </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1" i="0" u="none" strike="noStrike" cap="none" dirty="0">
                <a:solidFill>
                  <a:srgbClr val="FF0000"/>
                </a:solidFill>
                <a:latin typeface="Times New Roman" panose="02020603050405020304" pitchFamily="18" charset="0"/>
                <a:cs typeface="Times New Roman" panose="02020603050405020304" pitchFamily="18" charset="0"/>
                <a:sym typeface="Arial"/>
              </a:rPr>
              <a:t>Critical Values: 5%, -2.8615602932690853 </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Critical Values: 10%, -2.5667808013854176</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ADF Test </a:t>
            </a:r>
            <a:r>
              <a:rPr lang="en-US" sz="2000" dirty="0">
                <a:latin typeface="Times New Roman" panose="02020603050405020304" pitchFamily="18" charset="0"/>
                <a:cs typeface="Times New Roman" panose="02020603050405020304" pitchFamily="18" charset="0"/>
              </a:rPr>
              <a: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1) Null hypothesis (H</a:t>
            </a:r>
            <a:r>
              <a:rPr lang="en-US" sz="1200" b="1" i="0" u="none" strike="noStrike" cap="none" dirty="0">
                <a:solidFill>
                  <a:srgbClr val="000000"/>
                </a:solidFill>
                <a:latin typeface="Times New Roman" panose="02020603050405020304" pitchFamily="18" charset="0"/>
                <a:cs typeface="Times New Roman" panose="02020603050405020304" pitchFamily="18" charset="0"/>
                <a:sym typeface="Arial"/>
              </a:rPr>
              <a:t>0</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000" dirty="0">
                <a:latin typeface="Times New Roman" panose="02020603050405020304" pitchFamily="18" charset="0"/>
                <a:cs typeface="Times New Roman" panose="02020603050405020304" pitchFamily="18" charset="0"/>
              </a:rPr>
              <a: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Data is non-stationary.</a:t>
            </a:r>
          </a:p>
          <a:p>
            <a:pPr marR="0" lvl="0" algn="l" rtl="0">
              <a:lnSpc>
                <a:spcPct val="100000"/>
              </a:lnSpc>
              <a:spcBef>
                <a:spcPts val="0"/>
              </a:spcBef>
              <a:spcAft>
                <a:spcPts val="0"/>
              </a:spcAft>
              <a:buClr>
                <a:schemeClr val="dk1"/>
              </a:buClr>
              <a:buSzPts val="1800"/>
            </a:pPr>
            <a:r>
              <a:rPr lang="en-US" sz="2000" dirty="0">
                <a:latin typeface="Times New Roman" panose="02020603050405020304" pitchFamily="18" charset="0"/>
                <a:cs typeface="Times New Roman" panose="02020603050405020304" pitchFamily="18" charset="0"/>
              </a:rPr>
              <a:t>	          2) Alternate hypothesis (H</a:t>
            </a:r>
            <a:r>
              <a:rPr lang="en-US" sz="1200" b="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 Data is stationary.</a:t>
            </a:r>
          </a:p>
          <a:p>
            <a:pPr marR="0" lvl="0" algn="l" rtl="0">
              <a:lnSpc>
                <a:spcPct val="100000"/>
              </a:lnSpc>
              <a:spcBef>
                <a:spcPts val="0"/>
              </a:spcBef>
              <a:spcAft>
                <a:spcPts val="0"/>
              </a:spcAft>
              <a:buClr>
                <a:schemeClr val="dk1"/>
              </a:buClr>
              <a:buSzPts val="1800"/>
            </a:pPr>
            <a:endPar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R="0" lvl="0" algn="l" rtl="0">
              <a:lnSpc>
                <a:spcPct val="100000"/>
              </a:lnSpc>
              <a:spcBef>
                <a:spcPts val="0"/>
              </a:spcBef>
              <a:spcAft>
                <a:spcPts val="0"/>
              </a:spcAft>
              <a:buClr>
                <a:schemeClr val="dk1"/>
              </a:buClr>
              <a:buSzPts val="1800"/>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if p-value &lt; 0.05reject null hypothesis meaning is that the data in stationary</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P-value &lt; 0.05 hence we reject null hypothesis.</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Result : </a:t>
            </a:r>
            <a:r>
              <a:rPr lang="en-US" sz="2000" b="1" i="0" u="none" strike="noStrike" cap="none" dirty="0">
                <a:solidFill>
                  <a:srgbClr val="00B050"/>
                </a:solidFill>
                <a:latin typeface="Times New Roman" panose="02020603050405020304" pitchFamily="18" charset="0"/>
                <a:cs typeface="Times New Roman" panose="02020603050405020304" pitchFamily="18" charset="0"/>
                <a:sym typeface="Arial"/>
              </a:rPr>
              <a:t>Data is Stationary</a:t>
            </a:r>
            <a:endParaRPr lang="en-US" sz="2000" b="1" i="0" strike="noStrike" cap="none" dirty="0">
              <a:solidFill>
                <a:srgbClr val="00B05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889641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433048" y="280792"/>
            <a:ext cx="378543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dirty="0">
                <a:solidFill>
                  <a:schemeClr val="accent5"/>
                </a:solidFill>
                <a:latin typeface="Times New Roman" panose="02020603050405020304" pitchFamily="18" charset="0"/>
                <a:cs typeface="Times New Roman" panose="02020603050405020304" pitchFamily="18" charset="0"/>
              </a:rPr>
              <a:t>Train-test split :</a:t>
            </a: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 </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074" name="Picture 2">
            <a:extLst>
              <a:ext uri="{FF2B5EF4-FFF2-40B4-BE49-F238E27FC236}">
                <a16:creationId xmlns:a16="http://schemas.microsoft.com/office/drawing/2014/main" id="{FD15563D-A8CF-E2C6-FB6F-A1DCA7398E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19" y="1198064"/>
            <a:ext cx="8834511" cy="38065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311998-E76E-4DDB-D06E-E91BFED8B1A1}"/>
              </a:ext>
            </a:extLst>
          </p:cNvPr>
          <p:cNvSpPr txBox="1"/>
          <p:nvPr/>
        </p:nvSpPr>
        <p:spPr>
          <a:xfrm>
            <a:off x="433048" y="5518083"/>
            <a:ext cx="8274854" cy="707886"/>
          </a:xfrm>
          <a:prstGeom prst="rect">
            <a:avLst/>
          </a:prstGeom>
          <a:noFill/>
        </p:spPr>
        <p:txBody>
          <a:bodyPr wrap="square">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 in our problem statement we split our dataset from </a:t>
            </a:r>
            <a:r>
              <a:rPr lang="en-US" sz="2000" b="1" dirty="0">
                <a:solidFill>
                  <a:srgbClr val="0070C0"/>
                </a:solidFill>
                <a:latin typeface="Times New Roman" panose="02020603050405020304" pitchFamily="18" charset="0"/>
                <a:cs typeface="Times New Roman" panose="02020603050405020304" pitchFamily="18" charset="0"/>
              </a:rPr>
              <a:t>2002-2017</a:t>
            </a:r>
            <a:r>
              <a:rPr lang="en-US" sz="2000" dirty="0">
                <a:latin typeface="Times New Roman" panose="02020603050405020304" pitchFamily="18" charset="0"/>
                <a:cs typeface="Times New Roman" panose="02020603050405020304" pitchFamily="18" charset="0"/>
              </a:rPr>
              <a:t> as </a:t>
            </a:r>
            <a:r>
              <a:rPr lang="en-US" sz="2000" b="1" dirty="0">
                <a:latin typeface="Times New Roman" panose="02020603050405020304" pitchFamily="18" charset="0"/>
                <a:cs typeface="Times New Roman" panose="02020603050405020304" pitchFamily="18" charset="0"/>
              </a:rPr>
              <a:t>training</a:t>
            </a:r>
            <a:r>
              <a:rPr lang="en-US" sz="2000" dirty="0">
                <a:latin typeface="Times New Roman" panose="02020603050405020304" pitchFamily="18" charset="0"/>
                <a:cs typeface="Times New Roman" panose="02020603050405020304" pitchFamily="18" charset="0"/>
              </a:rPr>
              <a:t> data and last year </a:t>
            </a:r>
            <a:r>
              <a:rPr lang="en-US" sz="2000" b="1" dirty="0">
                <a:solidFill>
                  <a:srgbClr val="FF0000"/>
                </a:solidFill>
                <a:latin typeface="Times New Roman" panose="02020603050405020304" pitchFamily="18" charset="0"/>
                <a:cs typeface="Times New Roman" panose="02020603050405020304" pitchFamily="18" charset="0"/>
              </a:rPr>
              <a:t>2018</a:t>
            </a:r>
            <a:r>
              <a:rPr lang="en-US" sz="2000" dirty="0">
                <a:latin typeface="Times New Roman" panose="02020603050405020304" pitchFamily="18" charset="0"/>
                <a:cs typeface="Times New Roman" panose="02020603050405020304" pitchFamily="18" charset="0"/>
              </a:rPr>
              <a:t> as </a:t>
            </a:r>
            <a:r>
              <a:rPr lang="en-US" sz="2000" b="1" dirty="0">
                <a:latin typeface="Times New Roman" panose="02020603050405020304" pitchFamily="18" charset="0"/>
                <a:cs typeface="Times New Roman" panose="02020603050405020304" pitchFamily="18" charset="0"/>
              </a:rPr>
              <a:t>testing</a:t>
            </a:r>
            <a:r>
              <a:rPr lang="en-US" sz="2000" dirty="0">
                <a:latin typeface="Times New Roman" panose="02020603050405020304" pitchFamily="18" charset="0"/>
                <a:cs typeface="Times New Roman" panose="02020603050405020304" pitchFamily="18" charset="0"/>
              </a:rPr>
              <a:t> data. </a:t>
            </a:r>
            <a:endParaRPr lang="en-US" sz="2000" b="0"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923192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424BFC-47AF-C341-9260-A1E2583EF807}"/>
              </a:ext>
            </a:extLst>
          </p:cNvPr>
          <p:cNvSpPr txBox="1"/>
          <p:nvPr/>
        </p:nvSpPr>
        <p:spPr>
          <a:xfrm>
            <a:off x="71917" y="132736"/>
            <a:ext cx="4313269" cy="46166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400" b="1" dirty="0">
                <a:solidFill>
                  <a:schemeClr val="accent5"/>
                </a:solidFill>
                <a:latin typeface="Times New Roman" panose="02020603050405020304" pitchFamily="18" charset="0"/>
                <a:cs typeface="Times New Roman" panose="02020603050405020304" pitchFamily="18" charset="0"/>
              </a:rPr>
              <a:t>Model Building :</a:t>
            </a:r>
            <a:endParaRPr lang="en-US"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5" name="Text Placeholder 2">
            <a:extLst>
              <a:ext uri="{FF2B5EF4-FFF2-40B4-BE49-F238E27FC236}">
                <a16:creationId xmlns:a16="http://schemas.microsoft.com/office/drawing/2014/main" id="{48C7E04D-65F3-CB86-B74B-240882038DD4}"/>
              </a:ext>
            </a:extLst>
          </p:cNvPr>
          <p:cNvSpPr>
            <a:spLocks noGrp="1"/>
          </p:cNvSpPr>
          <p:nvPr>
            <p:ph type="body" idx="1"/>
          </p:nvPr>
        </p:nvSpPr>
        <p:spPr>
          <a:xfrm>
            <a:off x="71917" y="795962"/>
            <a:ext cx="8934431" cy="5899805"/>
          </a:xfrm>
        </p:spPr>
        <p:txBody>
          <a:bodyPr/>
          <a:lstStyle/>
          <a:p>
            <a:pPr marL="285750" indent="-285750" algn="just" eaLnBrk="0" fontAlgn="base" hangingPunct="0">
              <a:spcBef>
                <a:spcPct val="0"/>
              </a:spcBef>
              <a:spcAft>
                <a:spcPct val="0"/>
              </a:spcAft>
              <a:buClrTx/>
              <a:buSzTx/>
              <a:buFont typeface="Wingdings" panose="05000000000000000000" pitchFamily="2" charset="2"/>
              <a:buChar char="Ø"/>
            </a:pP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AR Model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 autoregressive (AR) model is a time series model that uses past observations to predict future values</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285750" indent="-285750" algn="just" eaLnBrk="0" fontAlgn="base" hangingPunct="0">
              <a:spcBef>
                <a:spcPct val="0"/>
              </a:spcBef>
              <a:spcAft>
                <a:spcPct val="0"/>
              </a:spcAft>
              <a:buClrTx/>
              <a:buSzTx/>
              <a:buFont typeface="Wingdings" panose="05000000000000000000" pitchFamily="2" charset="2"/>
              <a:buChar char="Ø"/>
            </a:pP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285750" indent="-285750" algn="just" eaLnBrk="0" fontAlgn="base" hangingPunct="0">
              <a:spcBef>
                <a:spcPct val="0"/>
              </a:spcBef>
              <a:spcAft>
                <a:spcPct val="0"/>
              </a:spcAft>
              <a:buClrTx/>
              <a:buSzTx/>
              <a:buFont typeface="Wingdings" panose="05000000000000000000" pitchFamily="2" charset="2"/>
              <a:buChar char="Ø"/>
            </a:pPr>
            <a:r>
              <a:rPr lang="en-US" sz="1800" b="1" i="0" dirty="0">
                <a:solidFill>
                  <a:schemeClr val="tx1"/>
                </a:solidFill>
                <a:effectLst/>
                <a:latin typeface="Times New Roman" panose="02020603050405020304" pitchFamily="18" charset="0"/>
                <a:cs typeface="Times New Roman" panose="02020603050405020304" pitchFamily="18" charset="0"/>
              </a:rPr>
              <a:t>ARIMA (Autoregressive Integrated Moving Average) : </a:t>
            </a:r>
            <a:r>
              <a:rPr lang="en-US" sz="1800" b="0" i="0" dirty="0">
                <a:solidFill>
                  <a:schemeClr val="tx1"/>
                </a:solidFill>
                <a:effectLst/>
                <a:latin typeface="Times New Roman" panose="02020603050405020304" pitchFamily="18" charset="0"/>
                <a:cs typeface="Times New Roman" panose="02020603050405020304" pitchFamily="18" charset="0"/>
              </a:rPr>
              <a:t>It is a time series model that combines </a:t>
            </a:r>
            <a:r>
              <a:rPr lang="en-US" sz="1800" b="1" i="0" dirty="0">
                <a:solidFill>
                  <a:schemeClr val="tx1"/>
                </a:solidFill>
                <a:effectLst/>
                <a:latin typeface="Times New Roman" panose="02020603050405020304" pitchFamily="18" charset="0"/>
                <a:cs typeface="Times New Roman" panose="02020603050405020304" pitchFamily="18" charset="0"/>
              </a:rPr>
              <a:t>autoregression(p)</a:t>
            </a:r>
            <a:r>
              <a:rPr lang="en-US" sz="1800" b="0" i="0" dirty="0">
                <a:solidFill>
                  <a:schemeClr val="tx1"/>
                </a:solidFill>
                <a:effectLst/>
                <a:latin typeface="Times New Roman" panose="02020603050405020304" pitchFamily="18" charset="0"/>
                <a:cs typeface="Times New Roman" panose="02020603050405020304" pitchFamily="18" charset="0"/>
              </a:rPr>
              <a:t>, </a:t>
            </a:r>
            <a:r>
              <a:rPr lang="en-US" sz="1800" b="1" i="0" dirty="0">
                <a:solidFill>
                  <a:schemeClr val="tx1"/>
                </a:solidFill>
                <a:effectLst/>
                <a:latin typeface="Times New Roman" panose="02020603050405020304" pitchFamily="18" charset="0"/>
                <a:cs typeface="Times New Roman" panose="02020603050405020304" pitchFamily="18" charset="0"/>
              </a:rPr>
              <a:t>differencing(d)</a:t>
            </a:r>
            <a:r>
              <a:rPr lang="en-US" sz="1800" b="0" i="0" dirty="0">
                <a:solidFill>
                  <a:schemeClr val="tx1"/>
                </a:solidFill>
                <a:effectLst/>
                <a:latin typeface="Times New Roman" panose="02020603050405020304" pitchFamily="18" charset="0"/>
                <a:cs typeface="Times New Roman" panose="02020603050405020304" pitchFamily="18" charset="0"/>
              </a:rPr>
              <a:t>, and </a:t>
            </a:r>
            <a:r>
              <a:rPr lang="en-US" sz="1800" b="1" i="0" dirty="0">
                <a:solidFill>
                  <a:schemeClr val="tx1"/>
                </a:solidFill>
                <a:effectLst/>
                <a:latin typeface="Times New Roman" panose="02020603050405020304" pitchFamily="18" charset="0"/>
                <a:cs typeface="Times New Roman" panose="02020603050405020304" pitchFamily="18" charset="0"/>
              </a:rPr>
              <a:t>moving average(q) </a:t>
            </a:r>
            <a:r>
              <a:rPr lang="en-US" sz="1800" b="0" i="0" dirty="0">
                <a:solidFill>
                  <a:schemeClr val="tx1"/>
                </a:solidFill>
                <a:effectLst/>
                <a:latin typeface="Times New Roman" panose="02020603050405020304" pitchFamily="18" charset="0"/>
                <a:cs typeface="Times New Roman" panose="02020603050405020304" pitchFamily="18" charset="0"/>
              </a:rPr>
              <a:t>techniques to capture both the linear and non-linear trends in the data.</a:t>
            </a:r>
          </a:p>
          <a:p>
            <a:pPr marL="285750" indent="-285750" algn="just" eaLnBrk="0" fontAlgn="base" hangingPunct="0">
              <a:spcBef>
                <a:spcPct val="0"/>
              </a:spcBef>
              <a:spcAft>
                <a:spcPct val="0"/>
              </a:spcAft>
              <a:buClrTx/>
              <a:buSzTx/>
              <a:buFont typeface="Wingdings" panose="05000000000000000000" pitchFamily="2" charset="2"/>
              <a:buChar char="Ø"/>
            </a:pPr>
            <a:endParaRPr lang="en-US" sz="1800" b="0" i="0" dirty="0">
              <a:solidFill>
                <a:srgbClr val="374151"/>
              </a:solidFill>
              <a:effectLst/>
              <a:latin typeface="Times New Roman" panose="02020603050405020304" pitchFamily="18" charset="0"/>
              <a:cs typeface="Times New Roman" panose="02020603050405020304" pitchFamily="18" charset="0"/>
            </a:endParaRPr>
          </a:p>
          <a:p>
            <a:pPr marL="285750" indent="-285750" algn="just" eaLnBrk="0" fontAlgn="base" hangingPunct="0">
              <a:spcBef>
                <a:spcPct val="0"/>
              </a:spcBef>
              <a:spcAft>
                <a:spcPct val="0"/>
              </a:spcAft>
              <a:buClrTx/>
              <a:buSzTx/>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SARIMA Model/Seasonal ARIMA (SARIMA) : </a:t>
            </a:r>
            <a:r>
              <a:rPr lang="en-US" sz="1800" b="0" i="0" dirty="0">
                <a:solidFill>
                  <a:schemeClr val="tx1"/>
                </a:solidFill>
                <a:effectLst/>
                <a:latin typeface="Times New Roman" panose="02020603050405020304" pitchFamily="18" charset="0"/>
                <a:cs typeface="Times New Roman" panose="02020603050405020304" pitchFamily="18" charset="0"/>
              </a:rPr>
              <a:t>is an extension of the ARIMA model that takes into account the seasonality of the data. It adds seasonal components to the ARIMA model</a:t>
            </a:r>
            <a:r>
              <a:rPr lang="en-US" sz="1800" dirty="0">
                <a:solidFill>
                  <a:srgbClr val="374151"/>
                </a:solidFill>
                <a:latin typeface="Times New Roman" panose="02020603050405020304" pitchFamily="18" charset="0"/>
                <a:cs typeface="Times New Roman" panose="02020603050405020304" pitchFamily="18" charset="0"/>
              </a:rPr>
              <a:t>.</a:t>
            </a:r>
          </a:p>
          <a:p>
            <a:pPr marL="285750" indent="-285750" algn="just" eaLnBrk="0" fontAlgn="base" hangingPunct="0">
              <a:spcBef>
                <a:spcPct val="0"/>
              </a:spcBef>
              <a:spcAft>
                <a:spcPct val="0"/>
              </a:spcAft>
              <a:buClrTx/>
              <a:buSzTx/>
              <a:buFont typeface="Wingdings" panose="05000000000000000000" pitchFamily="2" charset="2"/>
              <a:buChar char="Ø"/>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algn="just" eaLnBrk="0" fontAlgn="base" hangingPunct="0">
              <a:spcBef>
                <a:spcPct val="0"/>
              </a:spcBef>
              <a:spcAft>
                <a:spcPct val="0"/>
              </a:spcAft>
              <a:buClrTx/>
              <a:buSzTx/>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Prophet :</a:t>
            </a:r>
            <a:r>
              <a:rPr lang="en-US" sz="1800" b="0" i="0" dirty="0">
                <a:solidFill>
                  <a:schemeClr val="tx1"/>
                </a:solidFill>
                <a:effectLst/>
                <a:latin typeface="Times New Roman" panose="02020603050405020304" pitchFamily="18" charset="0"/>
                <a:cs typeface="Times New Roman" panose="02020603050405020304" pitchFamily="18" charset="0"/>
              </a:rPr>
              <a:t> It is a time series forecasting model developed by </a:t>
            </a:r>
            <a:r>
              <a:rPr lang="en-US" sz="1800" b="1" i="0" dirty="0">
                <a:solidFill>
                  <a:schemeClr val="tx1"/>
                </a:solidFill>
                <a:effectLst/>
                <a:latin typeface="Times New Roman" panose="02020603050405020304" pitchFamily="18" charset="0"/>
                <a:cs typeface="Times New Roman" panose="02020603050405020304" pitchFamily="18" charset="0"/>
              </a:rPr>
              <a:t>Facebook</a:t>
            </a:r>
            <a:r>
              <a:rPr lang="en-US" sz="1800" b="0" i="0" dirty="0">
                <a:solidFill>
                  <a:schemeClr val="tx1"/>
                </a:solidFill>
                <a:effectLst/>
                <a:latin typeface="Times New Roman" panose="02020603050405020304" pitchFamily="18" charset="0"/>
                <a:cs typeface="Times New Roman" panose="02020603050405020304" pitchFamily="18" charset="0"/>
              </a:rPr>
              <a:t>. It is designed to handle time series data with multiple seasonality, as well as missing values and outliers. Prophet uses a decomposable time series model with three main components: </a:t>
            </a:r>
            <a:r>
              <a:rPr lang="en-US" sz="1800" b="1" i="0" dirty="0">
                <a:solidFill>
                  <a:schemeClr val="tx1"/>
                </a:solidFill>
                <a:effectLst/>
                <a:latin typeface="Times New Roman" panose="02020603050405020304" pitchFamily="18" charset="0"/>
                <a:cs typeface="Times New Roman" panose="02020603050405020304" pitchFamily="18" charset="0"/>
              </a:rPr>
              <a:t>trend</a:t>
            </a:r>
            <a:r>
              <a:rPr lang="en-US" sz="1800" b="0" i="0" dirty="0">
                <a:solidFill>
                  <a:schemeClr val="tx1"/>
                </a:solidFill>
                <a:effectLst/>
                <a:latin typeface="Times New Roman" panose="02020603050405020304" pitchFamily="18" charset="0"/>
                <a:cs typeface="Times New Roman" panose="02020603050405020304" pitchFamily="18" charset="0"/>
              </a:rPr>
              <a:t>, </a:t>
            </a:r>
            <a:r>
              <a:rPr lang="en-US" sz="1800" b="1" i="0" dirty="0">
                <a:solidFill>
                  <a:schemeClr val="tx1"/>
                </a:solidFill>
                <a:effectLst/>
                <a:latin typeface="Times New Roman" panose="02020603050405020304" pitchFamily="18" charset="0"/>
                <a:cs typeface="Times New Roman" panose="02020603050405020304" pitchFamily="18" charset="0"/>
              </a:rPr>
              <a:t>seasonality</a:t>
            </a:r>
            <a:r>
              <a:rPr lang="en-US" sz="1800" b="0" i="0" dirty="0">
                <a:solidFill>
                  <a:schemeClr val="tx1"/>
                </a:solidFill>
                <a:effectLst/>
                <a:latin typeface="Times New Roman" panose="02020603050405020304" pitchFamily="18" charset="0"/>
                <a:cs typeface="Times New Roman" panose="02020603050405020304" pitchFamily="18" charset="0"/>
              </a:rPr>
              <a:t>, and </a:t>
            </a:r>
            <a:r>
              <a:rPr lang="en-US" sz="1800" b="1" i="0" dirty="0">
                <a:solidFill>
                  <a:schemeClr val="tx1"/>
                </a:solidFill>
                <a:effectLst/>
                <a:latin typeface="Times New Roman" panose="02020603050405020304" pitchFamily="18" charset="0"/>
                <a:cs typeface="Times New Roman" panose="02020603050405020304" pitchFamily="18" charset="0"/>
              </a:rPr>
              <a:t>holidays</a:t>
            </a:r>
            <a:r>
              <a:rPr lang="en-US" sz="1800" b="0" i="0" dirty="0">
                <a:solidFill>
                  <a:srgbClr val="374151"/>
                </a:solidFill>
                <a:effectLst/>
                <a:latin typeface="Times New Roman" panose="02020603050405020304" pitchFamily="18" charset="0"/>
                <a:cs typeface="Times New Roman" panose="02020603050405020304" pitchFamily="18" charset="0"/>
              </a:rPr>
              <a:t>.</a:t>
            </a:r>
          </a:p>
          <a:p>
            <a:pPr marL="285750" indent="-285750" algn="just">
              <a:buClrTx/>
              <a:buSzTx/>
              <a:buFont typeface="Wingdings" panose="05000000000000000000" pitchFamily="2" charset="2"/>
              <a:buChar char="Ø"/>
            </a:pPr>
            <a:r>
              <a:rPr lang="en-US" sz="1800" b="1" i="0" dirty="0">
                <a:solidFill>
                  <a:schemeClr val="tx1"/>
                </a:solidFill>
                <a:effectLst/>
                <a:latin typeface="Times New Roman" panose="02020603050405020304" pitchFamily="18" charset="0"/>
                <a:cs typeface="Times New Roman" panose="02020603050405020304" pitchFamily="18" charset="0"/>
              </a:rPr>
              <a:t>XGBoost </a:t>
            </a:r>
            <a:r>
              <a:rPr lang="en-US" sz="1800" b="1" dirty="0">
                <a:solidFill>
                  <a:schemeClr val="tx1"/>
                </a:solidFill>
                <a:latin typeface="Times New Roman" panose="02020603050405020304" pitchFamily="18" charset="0"/>
                <a:cs typeface="Times New Roman" panose="02020603050405020304" pitchFamily="18" charset="0"/>
              </a:rPr>
              <a:t>(E</a:t>
            </a:r>
            <a:r>
              <a:rPr lang="en-US" sz="1800" b="1" i="0" dirty="0">
                <a:solidFill>
                  <a:schemeClr val="tx1"/>
                </a:solidFill>
                <a:effectLst/>
                <a:latin typeface="Times New Roman" panose="02020603050405020304" pitchFamily="18" charset="0"/>
                <a:cs typeface="Times New Roman" panose="02020603050405020304" pitchFamily="18" charset="0"/>
              </a:rPr>
              <a:t>xtreme Gradient Boosting): </a:t>
            </a:r>
            <a:r>
              <a:rPr lang="en-US" sz="1800" b="0" i="0" dirty="0">
                <a:solidFill>
                  <a:schemeClr val="tx1"/>
                </a:solidFill>
                <a:effectLst/>
                <a:latin typeface="Times New Roman" panose="02020603050405020304" pitchFamily="18" charset="0"/>
                <a:cs typeface="Times New Roman" panose="02020603050405020304" pitchFamily="18" charset="0"/>
              </a:rPr>
              <a:t>It is a machine learning algorithm that is used for both regression and classification tasks. XGBoost uses </a:t>
            </a:r>
            <a:r>
              <a:rPr lang="en-US" sz="1800" b="1" i="0" dirty="0">
                <a:solidFill>
                  <a:schemeClr val="tx1"/>
                </a:solidFill>
                <a:effectLst/>
                <a:latin typeface="Times New Roman" panose="02020603050405020304" pitchFamily="18" charset="0"/>
                <a:cs typeface="Times New Roman" panose="02020603050405020304" pitchFamily="18" charset="0"/>
              </a:rPr>
              <a:t>decision trees as its base learners</a:t>
            </a:r>
            <a:r>
              <a:rPr lang="en-US" sz="1800" b="0" i="0" dirty="0">
                <a:solidFill>
                  <a:schemeClr val="tx1"/>
                </a:solidFill>
                <a:effectLst/>
                <a:latin typeface="Times New Roman" panose="02020603050405020304" pitchFamily="18" charset="0"/>
                <a:cs typeface="Times New Roman" panose="02020603050405020304" pitchFamily="18" charset="0"/>
              </a:rPr>
              <a:t>, and trains them in a gradient boosting framework to minimize a loss function. It is known for its high accuracy and speed, and is widely used for forecasting and other time series applications.</a:t>
            </a:r>
          </a:p>
        </p:txBody>
      </p:sp>
    </p:spTree>
    <p:extLst>
      <p:ext uri="{BB962C8B-B14F-4D97-AF65-F5344CB8AC3E}">
        <p14:creationId xmlns:p14="http://schemas.microsoft.com/office/powerpoint/2010/main" val="1038923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9F1EB954-1A1C-2C32-C465-55FF980C40C0}"/>
              </a:ext>
            </a:extLst>
          </p:cNvPr>
          <p:cNvSpPr>
            <a:spLocks noGrp="1"/>
          </p:cNvSpPr>
          <p:nvPr>
            <p:ph type="body" idx="1"/>
          </p:nvPr>
        </p:nvSpPr>
        <p:spPr>
          <a:xfrm>
            <a:off x="111567" y="296431"/>
            <a:ext cx="8920866" cy="4161033"/>
          </a:xfrm>
        </p:spPr>
        <p:txBody>
          <a:bodyPr/>
          <a:lstStyle/>
          <a:p>
            <a:pPr>
              <a:buClr>
                <a:schemeClr val="tx1"/>
              </a:buClr>
              <a:buFont typeface="Wingdings" panose="05000000000000000000" pitchFamily="2" charset="2"/>
              <a:buChar char="Ø"/>
            </a:pPr>
            <a:r>
              <a:rPr lang="en-US" b="1" dirty="0">
                <a:solidFill>
                  <a:schemeClr val="tx1"/>
                </a:solidFill>
                <a:latin typeface="Times New Roman" panose="02020603050405020304" pitchFamily="18" charset="0"/>
                <a:cs typeface="Times New Roman" panose="02020603050405020304" pitchFamily="18" charset="0"/>
              </a:rPr>
              <a:t>Holt's Method</a:t>
            </a:r>
            <a:r>
              <a:rPr lang="en-US"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Winter's Method</a:t>
            </a:r>
            <a:r>
              <a:rPr lang="en-US" dirty="0">
                <a:solidFill>
                  <a:schemeClr val="tx1"/>
                </a:solidFill>
                <a:latin typeface="Times New Roman" panose="02020603050405020304" pitchFamily="18" charset="0"/>
                <a:cs typeface="Times New Roman" panose="02020603050405020304" pitchFamily="18" charset="0"/>
              </a:rPr>
              <a:t>, and </a:t>
            </a:r>
            <a:r>
              <a:rPr lang="en-US" b="1" dirty="0">
                <a:solidFill>
                  <a:schemeClr val="tx1"/>
                </a:solidFill>
                <a:latin typeface="Times New Roman" panose="02020603050405020304" pitchFamily="18" charset="0"/>
                <a:cs typeface="Times New Roman" panose="02020603050405020304" pitchFamily="18" charset="0"/>
              </a:rPr>
              <a:t>Simple Exponential Smoothing </a:t>
            </a:r>
            <a:r>
              <a:rPr lang="en-US" dirty="0">
                <a:solidFill>
                  <a:schemeClr val="tx1"/>
                </a:solidFill>
                <a:latin typeface="Times New Roman" panose="02020603050405020304" pitchFamily="18" charset="0"/>
                <a:cs typeface="Times New Roman" panose="02020603050405020304" pitchFamily="18" charset="0"/>
              </a:rPr>
              <a:t>are all types of exponential smoothing model. Exponential smoothing is a popular class of time series forecasting methods that uses the </a:t>
            </a:r>
            <a:r>
              <a:rPr lang="en-US" b="1" dirty="0">
                <a:solidFill>
                  <a:schemeClr val="tx1"/>
                </a:solidFill>
                <a:latin typeface="Times New Roman" panose="02020603050405020304" pitchFamily="18" charset="0"/>
                <a:cs typeface="Times New Roman" panose="02020603050405020304" pitchFamily="18" charset="0"/>
              </a:rPr>
              <a:t>weighted average of past observations </a:t>
            </a:r>
            <a:r>
              <a:rPr lang="en-US" dirty="0">
                <a:solidFill>
                  <a:schemeClr val="tx1"/>
                </a:solidFill>
                <a:latin typeface="Times New Roman" panose="02020603050405020304" pitchFamily="18" charset="0"/>
                <a:cs typeface="Times New Roman" panose="02020603050405020304" pitchFamily="18" charset="0"/>
              </a:rPr>
              <a:t>to make predictions about future values.</a:t>
            </a:r>
          </a:p>
          <a:p>
            <a:pPr>
              <a:buClr>
                <a:schemeClr val="tx1"/>
              </a:buCl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Holt's Method and Winter's Method are extensions of Simple Exponential Smoothing that allow for the modeling of trend and seasonality in the data, respectively.</a:t>
            </a:r>
          </a:p>
          <a:p>
            <a:pPr>
              <a:buClr>
                <a:schemeClr val="tx1"/>
              </a:buCl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Holt's Method </a:t>
            </a:r>
            <a:r>
              <a:rPr lang="en-US" b="1" dirty="0">
                <a:solidFill>
                  <a:schemeClr val="tx1"/>
                </a:solidFill>
                <a:latin typeface="Times New Roman" panose="02020603050405020304" pitchFamily="18" charset="0"/>
                <a:cs typeface="Times New Roman" panose="02020603050405020304" pitchFamily="18" charset="0"/>
              </a:rPr>
              <a:t>adds a trend component </a:t>
            </a:r>
            <a:r>
              <a:rPr lang="en-US" dirty="0">
                <a:solidFill>
                  <a:schemeClr val="tx1"/>
                </a:solidFill>
                <a:latin typeface="Times New Roman" panose="02020603050405020304" pitchFamily="18" charset="0"/>
                <a:cs typeface="Times New Roman" panose="02020603050405020304" pitchFamily="18" charset="0"/>
              </a:rPr>
              <a:t>to the level component of Simple Exponential Smoothing, while Winter's Method adds a </a:t>
            </a:r>
            <a:r>
              <a:rPr lang="en-US" b="1" dirty="0">
                <a:solidFill>
                  <a:schemeClr val="tx1"/>
                </a:solidFill>
                <a:latin typeface="Times New Roman" panose="02020603050405020304" pitchFamily="18" charset="0"/>
                <a:cs typeface="Times New Roman" panose="02020603050405020304" pitchFamily="18" charset="0"/>
              </a:rPr>
              <a:t>seasonal component </a:t>
            </a:r>
            <a:r>
              <a:rPr lang="en-US" dirty="0">
                <a:solidFill>
                  <a:schemeClr val="tx1"/>
                </a:solidFill>
                <a:latin typeface="Times New Roman" panose="02020603050405020304" pitchFamily="18" charset="0"/>
                <a:cs typeface="Times New Roman" panose="02020603050405020304" pitchFamily="18" charset="0"/>
              </a:rPr>
              <a:t>to both the level and trend components.</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464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272959" y="311569"/>
            <a:ext cx="6646986" cy="523180"/>
          </a:xfrm>
          <a:prstGeom prst="rect">
            <a:avLst/>
          </a:prstGeom>
          <a:noFill/>
          <a:ln>
            <a:noFill/>
          </a:ln>
        </p:spPr>
        <p:txBody>
          <a:bodyPr spcFirstLastPara="1" wrap="square" lIns="91425" tIns="45700" rIns="91425" bIns="45700" anchor="t" anchorCtr="0">
            <a:spAutoFit/>
          </a:bodyPr>
          <a:lstStyle/>
          <a:p>
            <a:pPr algn="l"/>
            <a:r>
              <a:rPr lang="en-IN" sz="2800" b="1" i="0" dirty="0">
                <a:solidFill>
                  <a:schemeClr val="accent5"/>
                </a:solidFill>
                <a:effectLst/>
                <a:latin typeface="Arial" panose="020B0604020202020204" pitchFamily="34" charset="0"/>
                <a:cs typeface="Arial" panose="020B0604020202020204" pitchFamily="34" charset="0"/>
              </a:rPr>
              <a:t>Model based Forecasting Methods :</a:t>
            </a: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5" name="TextBox 4">
            <a:extLst>
              <a:ext uri="{FF2B5EF4-FFF2-40B4-BE49-F238E27FC236}">
                <a16:creationId xmlns:a16="http://schemas.microsoft.com/office/drawing/2014/main" id="{30C1242C-F0D4-A7F0-13F0-80DF489CDAED}"/>
              </a:ext>
            </a:extLst>
          </p:cNvPr>
          <p:cNvSpPr txBox="1"/>
          <p:nvPr/>
        </p:nvSpPr>
        <p:spPr>
          <a:xfrm>
            <a:off x="272959" y="945879"/>
            <a:ext cx="4572000" cy="400110"/>
          </a:xfrm>
          <a:prstGeom prst="rect">
            <a:avLst/>
          </a:prstGeom>
          <a:noFill/>
        </p:spPr>
        <p:txBody>
          <a:bodyPr wrap="square">
            <a:spAutoFit/>
          </a:bodyPr>
          <a:lstStyle/>
          <a:p>
            <a:pPr algn="l"/>
            <a:r>
              <a:rPr lang="en-IN" sz="2000" b="1" i="0" dirty="0">
                <a:solidFill>
                  <a:srgbClr val="000000"/>
                </a:solidFill>
                <a:effectLst/>
                <a:latin typeface="Arial" panose="020B0604020202020204" pitchFamily="34" charset="0"/>
                <a:cs typeface="Arial" panose="020B0604020202020204" pitchFamily="34" charset="0"/>
              </a:rPr>
              <a:t>Linear model :</a:t>
            </a:r>
          </a:p>
        </p:txBody>
      </p:sp>
      <p:pic>
        <p:nvPicPr>
          <p:cNvPr id="9" name="Picture 8">
            <a:extLst>
              <a:ext uri="{FF2B5EF4-FFF2-40B4-BE49-F238E27FC236}">
                <a16:creationId xmlns:a16="http://schemas.microsoft.com/office/drawing/2014/main" id="{9F8BC7D0-7F39-8CD0-65DD-84CA322E9B9D}"/>
              </a:ext>
            </a:extLst>
          </p:cNvPr>
          <p:cNvPicPr>
            <a:picLocks noChangeAspect="1"/>
          </p:cNvPicPr>
          <p:nvPr/>
        </p:nvPicPr>
        <p:blipFill>
          <a:blip r:embed="rId4"/>
          <a:stretch>
            <a:fillRect/>
          </a:stretch>
        </p:blipFill>
        <p:spPr>
          <a:xfrm>
            <a:off x="59479" y="1457119"/>
            <a:ext cx="8899326" cy="2437154"/>
          </a:xfrm>
          <a:prstGeom prst="rect">
            <a:avLst/>
          </a:prstGeom>
        </p:spPr>
      </p:pic>
      <p:pic>
        <p:nvPicPr>
          <p:cNvPr id="11" name="Picture 10">
            <a:extLst>
              <a:ext uri="{FF2B5EF4-FFF2-40B4-BE49-F238E27FC236}">
                <a16:creationId xmlns:a16="http://schemas.microsoft.com/office/drawing/2014/main" id="{4370DF6F-22DB-0A93-0FC7-3DA9D42071A8}"/>
              </a:ext>
            </a:extLst>
          </p:cNvPr>
          <p:cNvPicPr>
            <a:picLocks noChangeAspect="1"/>
          </p:cNvPicPr>
          <p:nvPr/>
        </p:nvPicPr>
        <p:blipFill>
          <a:blip r:embed="rId5"/>
          <a:stretch>
            <a:fillRect/>
          </a:stretch>
        </p:blipFill>
        <p:spPr>
          <a:xfrm>
            <a:off x="59479" y="4117451"/>
            <a:ext cx="8899326" cy="222897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85F5622D-8FDE-6AE5-BF9E-79A7BDEA57B5}"/>
              </a:ext>
            </a:extLst>
          </p:cNvPr>
          <p:cNvPicPr>
            <a:picLocks noChangeAspect="1"/>
          </p:cNvPicPr>
          <p:nvPr/>
        </p:nvPicPr>
        <p:blipFill>
          <a:blip r:embed="rId4"/>
          <a:stretch>
            <a:fillRect/>
          </a:stretch>
        </p:blipFill>
        <p:spPr>
          <a:xfrm>
            <a:off x="137653" y="577513"/>
            <a:ext cx="8821152" cy="2672048"/>
          </a:xfrm>
          <a:prstGeom prst="rect">
            <a:avLst/>
          </a:prstGeom>
        </p:spPr>
      </p:pic>
      <p:pic>
        <p:nvPicPr>
          <p:cNvPr id="5" name="Picture 4">
            <a:extLst>
              <a:ext uri="{FF2B5EF4-FFF2-40B4-BE49-F238E27FC236}">
                <a16:creationId xmlns:a16="http://schemas.microsoft.com/office/drawing/2014/main" id="{65083691-ABE8-7E13-D533-FBD27254068B}"/>
              </a:ext>
            </a:extLst>
          </p:cNvPr>
          <p:cNvPicPr>
            <a:picLocks noChangeAspect="1"/>
          </p:cNvPicPr>
          <p:nvPr/>
        </p:nvPicPr>
        <p:blipFill>
          <a:blip r:embed="rId5"/>
          <a:stretch>
            <a:fillRect/>
          </a:stretch>
        </p:blipFill>
        <p:spPr>
          <a:xfrm>
            <a:off x="137653" y="3608439"/>
            <a:ext cx="8821152" cy="2117719"/>
          </a:xfrm>
          <a:prstGeom prst="rect">
            <a:avLst/>
          </a:prstGeom>
        </p:spPr>
      </p:pic>
      <p:pic>
        <p:nvPicPr>
          <p:cNvPr id="9" name="Picture 8">
            <a:extLst>
              <a:ext uri="{FF2B5EF4-FFF2-40B4-BE49-F238E27FC236}">
                <a16:creationId xmlns:a16="http://schemas.microsoft.com/office/drawing/2014/main" id="{E0E3647F-4B0D-DD59-54A7-C9EE08488A59}"/>
              </a:ext>
            </a:extLst>
          </p:cNvPr>
          <p:cNvPicPr>
            <a:picLocks noChangeAspect="1"/>
          </p:cNvPicPr>
          <p:nvPr/>
        </p:nvPicPr>
        <p:blipFill>
          <a:blip r:embed="rId6"/>
          <a:stretch>
            <a:fillRect/>
          </a:stretch>
        </p:blipFill>
        <p:spPr>
          <a:xfrm>
            <a:off x="226143" y="5861387"/>
            <a:ext cx="7433185" cy="519748"/>
          </a:xfrm>
          <a:prstGeom prst="rect">
            <a:avLst/>
          </a:prstGeom>
        </p:spPr>
      </p:pic>
    </p:spTree>
    <p:extLst>
      <p:ext uri="{BB962C8B-B14F-4D97-AF65-F5344CB8AC3E}">
        <p14:creationId xmlns:p14="http://schemas.microsoft.com/office/powerpoint/2010/main" val="803815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34F6395F-1683-C3FC-2964-6855EEBA492D}"/>
              </a:ext>
            </a:extLst>
          </p:cNvPr>
          <p:cNvPicPr>
            <a:picLocks noChangeAspect="1"/>
          </p:cNvPicPr>
          <p:nvPr/>
        </p:nvPicPr>
        <p:blipFill>
          <a:blip r:embed="rId4"/>
          <a:stretch>
            <a:fillRect/>
          </a:stretch>
        </p:blipFill>
        <p:spPr>
          <a:xfrm>
            <a:off x="104776" y="0"/>
            <a:ext cx="7481783" cy="1616400"/>
          </a:xfrm>
          <a:prstGeom prst="rect">
            <a:avLst/>
          </a:prstGeom>
        </p:spPr>
      </p:pic>
      <p:pic>
        <p:nvPicPr>
          <p:cNvPr id="5" name="Picture 4">
            <a:extLst>
              <a:ext uri="{FF2B5EF4-FFF2-40B4-BE49-F238E27FC236}">
                <a16:creationId xmlns:a16="http://schemas.microsoft.com/office/drawing/2014/main" id="{1F7B6547-A8E6-BF5C-DC95-D9E876046D15}"/>
              </a:ext>
            </a:extLst>
          </p:cNvPr>
          <p:cNvPicPr>
            <a:picLocks noChangeAspect="1"/>
          </p:cNvPicPr>
          <p:nvPr/>
        </p:nvPicPr>
        <p:blipFill>
          <a:blip r:embed="rId5"/>
          <a:stretch>
            <a:fillRect/>
          </a:stretch>
        </p:blipFill>
        <p:spPr>
          <a:xfrm>
            <a:off x="104776" y="1754224"/>
            <a:ext cx="2609850" cy="314325"/>
          </a:xfrm>
          <a:prstGeom prst="rect">
            <a:avLst/>
          </a:prstGeom>
        </p:spPr>
      </p:pic>
      <p:pic>
        <p:nvPicPr>
          <p:cNvPr id="9" name="Picture 8">
            <a:extLst>
              <a:ext uri="{FF2B5EF4-FFF2-40B4-BE49-F238E27FC236}">
                <a16:creationId xmlns:a16="http://schemas.microsoft.com/office/drawing/2014/main" id="{FE51B98C-B649-BBA9-FD7C-3C60282FD052}"/>
              </a:ext>
            </a:extLst>
          </p:cNvPr>
          <p:cNvPicPr>
            <a:picLocks noChangeAspect="1"/>
          </p:cNvPicPr>
          <p:nvPr/>
        </p:nvPicPr>
        <p:blipFill>
          <a:blip r:embed="rId6"/>
          <a:stretch>
            <a:fillRect/>
          </a:stretch>
        </p:blipFill>
        <p:spPr>
          <a:xfrm>
            <a:off x="104776" y="2124012"/>
            <a:ext cx="8934448" cy="2066925"/>
          </a:xfrm>
          <a:prstGeom prst="rect">
            <a:avLst/>
          </a:prstGeom>
        </p:spPr>
      </p:pic>
      <p:pic>
        <p:nvPicPr>
          <p:cNvPr id="11" name="Picture 10">
            <a:extLst>
              <a:ext uri="{FF2B5EF4-FFF2-40B4-BE49-F238E27FC236}">
                <a16:creationId xmlns:a16="http://schemas.microsoft.com/office/drawing/2014/main" id="{9228A164-006D-54F8-7328-91821661E7E8}"/>
              </a:ext>
            </a:extLst>
          </p:cNvPr>
          <p:cNvPicPr>
            <a:picLocks noChangeAspect="1"/>
          </p:cNvPicPr>
          <p:nvPr/>
        </p:nvPicPr>
        <p:blipFill>
          <a:blip r:embed="rId7"/>
          <a:stretch>
            <a:fillRect/>
          </a:stretch>
        </p:blipFill>
        <p:spPr>
          <a:xfrm>
            <a:off x="104776" y="4247842"/>
            <a:ext cx="2638425" cy="257175"/>
          </a:xfrm>
          <a:prstGeom prst="rect">
            <a:avLst/>
          </a:prstGeom>
        </p:spPr>
      </p:pic>
      <p:pic>
        <p:nvPicPr>
          <p:cNvPr id="13" name="Picture 12">
            <a:extLst>
              <a:ext uri="{FF2B5EF4-FFF2-40B4-BE49-F238E27FC236}">
                <a16:creationId xmlns:a16="http://schemas.microsoft.com/office/drawing/2014/main" id="{946205FA-55B8-B9D8-97EE-2D6D4EA98184}"/>
              </a:ext>
            </a:extLst>
          </p:cNvPr>
          <p:cNvPicPr>
            <a:picLocks noChangeAspect="1"/>
          </p:cNvPicPr>
          <p:nvPr/>
        </p:nvPicPr>
        <p:blipFill>
          <a:blip r:embed="rId8"/>
          <a:stretch>
            <a:fillRect/>
          </a:stretch>
        </p:blipFill>
        <p:spPr>
          <a:xfrm>
            <a:off x="157164" y="4653076"/>
            <a:ext cx="8882060" cy="1927118"/>
          </a:xfrm>
          <a:prstGeom prst="rect">
            <a:avLst/>
          </a:prstGeom>
        </p:spPr>
      </p:pic>
      <p:pic>
        <p:nvPicPr>
          <p:cNvPr id="17" name="Picture 16">
            <a:extLst>
              <a:ext uri="{FF2B5EF4-FFF2-40B4-BE49-F238E27FC236}">
                <a16:creationId xmlns:a16="http://schemas.microsoft.com/office/drawing/2014/main" id="{2EA1B364-B4E5-3DA8-7F29-3DCBD5397A0C}"/>
              </a:ext>
            </a:extLst>
          </p:cNvPr>
          <p:cNvPicPr>
            <a:picLocks noChangeAspect="1"/>
          </p:cNvPicPr>
          <p:nvPr/>
        </p:nvPicPr>
        <p:blipFill>
          <a:blip r:embed="rId9"/>
          <a:stretch>
            <a:fillRect/>
          </a:stretch>
        </p:blipFill>
        <p:spPr>
          <a:xfrm>
            <a:off x="157164" y="6607675"/>
            <a:ext cx="2543175" cy="190500"/>
          </a:xfrm>
          <a:prstGeom prst="rect">
            <a:avLst/>
          </a:prstGeom>
        </p:spPr>
      </p:pic>
    </p:spTree>
    <p:extLst>
      <p:ext uri="{BB962C8B-B14F-4D97-AF65-F5344CB8AC3E}">
        <p14:creationId xmlns:p14="http://schemas.microsoft.com/office/powerpoint/2010/main" val="3547719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4" name="TextBox 3">
            <a:extLst>
              <a:ext uri="{FF2B5EF4-FFF2-40B4-BE49-F238E27FC236}">
                <a16:creationId xmlns:a16="http://schemas.microsoft.com/office/drawing/2014/main" id="{AFA11B70-4499-2BAC-D06E-5B9FF2720441}"/>
              </a:ext>
            </a:extLst>
          </p:cNvPr>
          <p:cNvSpPr txBox="1"/>
          <p:nvPr/>
        </p:nvSpPr>
        <p:spPr>
          <a:xfrm>
            <a:off x="185194" y="305924"/>
            <a:ext cx="7577973" cy="40011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000" b="1" i="0" u="none" strike="noStrike" cap="none" dirty="0">
                <a:solidFill>
                  <a:schemeClr val="accent5"/>
                </a:solidFill>
                <a:latin typeface="Times New Roman" panose="02020603050405020304" pitchFamily="18" charset="0"/>
                <a:cs typeface="Times New Roman" panose="02020603050405020304" pitchFamily="18" charset="0"/>
                <a:sym typeface="Arial"/>
              </a:rPr>
              <a:t>AR Model (Autoregressive M</a:t>
            </a:r>
            <a:r>
              <a:rPr lang="en-US" sz="2000" b="1" dirty="0">
                <a:solidFill>
                  <a:schemeClr val="accent5"/>
                </a:solidFill>
                <a:latin typeface="Times New Roman" panose="02020603050405020304" pitchFamily="18" charset="0"/>
                <a:cs typeface="Times New Roman" panose="02020603050405020304" pitchFamily="18" charset="0"/>
              </a:rPr>
              <a:t>odel</a:t>
            </a:r>
            <a:r>
              <a:rPr lang="en-US" sz="2000" b="1" i="0" u="none" strike="noStrike" cap="none" dirty="0">
                <a:solidFill>
                  <a:schemeClr val="accent5"/>
                </a:solidFill>
                <a:latin typeface="Times New Roman" panose="02020603050405020304" pitchFamily="18" charset="0"/>
                <a:cs typeface="Times New Roman" panose="02020603050405020304" pitchFamily="18" charset="0"/>
                <a:sym typeface="Arial"/>
              </a:rPr>
              <a:t>) :</a:t>
            </a:r>
          </a:p>
        </p:txBody>
      </p:sp>
      <p:pic>
        <p:nvPicPr>
          <p:cNvPr id="7" name="Picture 6">
            <a:extLst>
              <a:ext uri="{FF2B5EF4-FFF2-40B4-BE49-F238E27FC236}">
                <a16:creationId xmlns:a16="http://schemas.microsoft.com/office/drawing/2014/main" id="{A74774B4-2CF9-3695-497E-8A6D2E66969A}"/>
              </a:ext>
            </a:extLst>
          </p:cNvPr>
          <p:cNvPicPr>
            <a:picLocks noChangeAspect="1"/>
          </p:cNvPicPr>
          <p:nvPr/>
        </p:nvPicPr>
        <p:blipFill>
          <a:blip r:embed="rId4"/>
          <a:stretch>
            <a:fillRect/>
          </a:stretch>
        </p:blipFill>
        <p:spPr>
          <a:xfrm>
            <a:off x="91030" y="952409"/>
            <a:ext cx="8882061" cy="1622133"/>
          </a:xfrm>
          <a:prstGeom prst="rect">
            <a:avLst/>
          </a:prstGeom>
        </p:spPr>
      </p:pic>
      <p:sp>
        <p:nvSpPr>
          <p:cNvPr id="10" name="TextBox 9">
            <a:extLst>
              <a:ext uri="{FF2B5EF4-FFF2-40B4-BE49-F238E27FC236}">
                <a16:creationId xmlns:a16="http://schemas.microsoft.com/office/drawing/2014/main" id="{72BD8CBC-C431-92D7-BFBA-E39297699912}"/>
              </a:ext>
            </a:extLst>
          </p:cNvPr>
          <p:cNvSpPr txBox="1"/>
          <p:nvPr/>
        </p:nvSpPr>
        <p:spPr>
          <a:xfrm>
            <a:off x="114151" y="2795892"/>
            <a:ext cx="8882060" cy="707886"/>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000" b="1" i="0" u="none" strike="noStrike" cap="none" dirty="0">
                <a:solidFill>
                  <a:schemeClr val="accent5"/>
                </a:solidFill>
                <a:latin typeface="Times New Roman" panose="02020603050405020304" pitchFamily="18" charset="0"/>
                <a:cs typeface="Times New Roman" panose="02020603050405020304" pitchFamily="18" charset="0"/>
                <a:sym typeface="Arial"/>
              </a:rPr>
              <a:t>ARIMA (Autoregressive Integrated Moving Average) :</a:t>
            </a:r>
            <a:r>
              <a:rPr lang="en-US" sz="2000" b="1" i="0" u="none" strike="noStrike" cap="none" dirty="0">
                <a:solidFill>
                  <a:schemeClr val="tx1"/>
                </a:solidFill>
                <a:latin typeface="Times New Roman" panose="02020603050405020304" pitchFamily="18" charset="0"/>
                <a:cs typeface="Times New Roman" panose="02020603050405020304" pitchFamily="18" charset="0"/>
                <a:sym typeface="Arial"/>
              </a:rPr>
              <a:t> </a:t>
            </a:r>
          </a:p>
          <a:p>
            <a:pPr marL="0" marR="0" lvl="0" indent="0" algn="l" rtl="0">
              <a:lnSpc>
                <a:spcPct val="100000"/>
              </a:lnSpc>
              <a:spcBef>
                <a:spcPts val="0"/>
              </a:spcBef>
              <a:spcAft>
                <a:spcPts val="0"/>
              </a:spcAft>
              <a:buClr>
                <a:srgbClr val="000000"/>
              </a:buClr>
              <a:buSzPts val="2800"/>
              <a:buFont typeface="Arial"/>
              <a:buNone/>
            </a:pPr>
            <a:endParaRPr lang="en-US" sz="2000" b="1"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12" name="Picture 11">
            <a:extLst>
              <a:ext uri="{FF2B5EF4-FFF2-40B4-BE49-F238E27FC236}">
                <a16:creationId xmlns:a16="http://schemas.microsoft.com/office/drawing/2014/main" id="{688DED78-499B-5B8B-3343-88A06CB0C98B}"/>
              </a:ext>
            </a:extLst>
          </p:cNvPr>
          <p:cNvPicPr>
            <a:picLocks noChangeAspect="1"/>
          </p:cNvPicPr>
          <p:nvPr/>
        </p:nvPicPr>
        <p:blipFill>
          <a:blip r:embed="rId5"/>
          <a:stretch>
            <a:fillRect/>
          </a:stretch>
        </p:blipFill>
        <p:spPr>
          <a:xfrm>
            <a:off x="40467" y="3616709"/>
            <a:ext cx="7867426" cy="1333500"/>
          </a:xfrm>
          <a:prstGeom prst="rect">
            <a:avLst/>
          </a:prstGeom>
        </p:spPr>
      </p:pic>
      <p:pic>
        <p:nvPicPr>
          <p:cNvPr id="14" name="Picture 13">
            <a:extLst>
              <a:ext uri="{FF2B5EF4-FFF2-40B4-BE49-F238E27FC236}">
                <a16:creationId xmlns:a16="http://schemas.microsoft.com/office/drawing/2014/main" id="{0B9990B8-24FA-C7F6-375D-D2B8F7AE64BD}"/>
              </a:ext>
            </a:extLst>
          </p:cNvPr>
          <p:cNvPicPr>
            <a:picLocks noChangeAspect="1"/>
          </p:cNvPicPr>
          <p:nvPr/>
        </p:nvPicPr>
        <p:blipFill>
          <a:blip r:embed="rId6"/>
          <a:stretch>
            <a:fillRect/>
          </a:stretch>
        </p:blipFill>
        <p:spPr>
          <a:xfrm>
            <a:off x="91030" y="5262653"/>
            <a:ext cx="8867775" cy="1285875"/>
          </a:xfrm>
          <a:prstGeom prst="rect">
            <a:avLst/>
          </a:prstGeom>
        </p:spPr>
      </p:pic>
    </p:spTree>
    <p:extLst>
      <p:ext uri="{BB962C8B-B14F-4D97-AF65-F5344CB8AC3E}">
        <p14:creationId xmlns:p14="http://schemas.microsoft.com/office/powerpoint/2010/main" val="2990485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
          <p:cNvSpPr txBox="1"/>
          <p:nvPr/>
        </p:nvSpPr>
        <p:spPr>
          <a:xfrm>
            <a:off x="1354237" y="2842266"/>
            <a:ext cx="643552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chemeClr val="accent5"/>
                </a:solidFill>
                <a:latin typeface="Times New Roman" panose="02020603050405020304" pitchFamily="18" charset="0"/>
                <a:cs typeface="Times New Roman" panose="02020603050405020304" pitchFamily="18" charset="0"/>
                <a:sym typeface="Arial"/>
              </a:rPr>
              <a:t>Exploratory Data Analysis (EDA)</a:t>
            </a:r>
            <a:endParaRPr sz="1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362"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 name="Picture 3">
            <a:extLst>
              <a:ext uri="{FF2B5EF4-FFF2-40B4-BE49-F238E27FC236}">
                <a16:creationId xmlns:a16="http://schemas.microsoft.com/office/drawing/2014/main" id="{7DCCA358-0365-7322-549B-32AB974AB9FC}"/>
              </a:ext>
            </a:extLst>
          </p:cNvPr>
          <p:cNvPicPr>
            <a:picLocks noChangeAspect="1"/>
          </p:cNvPicPr>
          <p:nvPr/>
        </p:nvPicPr>
        <p:blipFill>
          <a:blip r:embed="rId3"/>
          <a:stretch>
            <a:fillRect/>
          </a:stretch>
        </p:blipFill>
        <p:spPr>
          <a:xfrm>
            <a:off x="38099" y="26440"/>
            <a:ext cx="9067800" cy="2552207"/>
          </a:xfrm>
          <a:prstGeom prst="rect">
            <a:avLst/>
          </a:prstGeom>
        </p:spPr>
      </p:pic>
      <p:pic>
        <p:nvPicPr>
          <p:cNvPr id="7" name="Picture 6">
            <a:extLst>
              <a:ext uri="{FF2B5EF4-FFF2-40B4-BE49-F238E27FC236}">
                <a16:creationId xmlns:a16="http://schemas.microsoft.com/office/drawing/2014/main" id="{76B75311-058E-111D-46D2-ED75EF2FF31F}"/>
              </a:ext>
            </a:extLst>
          </p:cNvPr>
          <p:cNvPicPr>
            <a:picLocks noChangeAspect="1"/>
          </p:cNvPicPr>
          <p:nvPr/>
        </p:nvPicPr>
        <p:blipFill>
          <a:blip r:embed="rId4"/>
          <a:stretch>
            <a:fillRect/>
          </a:stretch>
        </p:blipFill>
        <p:spPr>
          <a:xfrm>
            <a:off x="76200" y="2644718"/>
            <a:ext cx="7791450" cy="1190625"/>
          </a:xfrm>
          <a:prstGeom prst="rect">
            <a:avLst/>
          </a:prstGeom>
        </p:spPr>
      </p:pic>
      <p:pic>
        <p:nvPicPr>
          <p:cNvPr id="10" name="Picture 9">
            <a:extLst>
              <a:ext uri="{FF2B5EF4-FFF2-40B4-BE49-F238E27FC236}">
                <a16:creationId xmlns:a16="http://schemas.microsoft.com/office/drawing/2014/main" id="{E5233A15-3117-5483-3914-009064F772D0}"/>
              </a:ext>
            </a:extLst>
          </p:cNvPr>
          <p:cNvPicPr>
            <a:picLocks noChangeAspect="1"/>
          </p:cNvPicPr>
          <p:nvPr/>
        </p:nvPicPr>
        <p:blipFill>
          <a:blip r:embed="rId5"/>
          <a:stretch>
            <a:fillRect/>
          </a:stretch>
        </p:blipFill>
        <p:spPr>
          <a:xfrm>
            <a:off x="76200" y="3874157"/>
            <a:ext cx="2552700" cy="228600"/>
          </a:xfrm>
          <a:prstGeom prst="rect">
            <a:avLst/>
          </a:prstGeom>
        </p:spPr>
      </p:pic>
      <p:pic>
        <p:nvPicPr>
          <p:cNvPr id="2050" name="Picture 2">
            <a:extLst>
              <a:ext uri="{FF2B5EF4-FFF2-40B4-BE49-F238E27FC236}">
                <a16:creationId xmlns:a16="http://schemas.microsoft.com/office/drawing/2014/main" id="{50F3AB20-C763-C5DD-650E-F44DB9F699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80" y="4200832"/>
            <a:ext cx="6578839"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39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4" name="Picture 3">
            <a:extLst>
              <a:ext uri="{FF2B5EF4-FFF2-40B4-BE49-F238E27FC236}">
                <a16:creationId xmlns:a16="http://schemas.microsoft.com/office/drawing/2014/main" id="{A6F5C67F-4471-6B72-0F77-CC9164B602FC}"/>
              </a:ext>
            </a:extLst>
          </p:cNvPr>
          <p:cNvPicPr>
            <a:picLocks noChangeAspect="1"/>
          </p:cNvPicPr>
          <p:nvPr/>
        </p:nvPicPr>
        <p:blipFill>
          <a:blip r:embed="rId4"/>
          <a:stretch>
            <a:fillRect/>
          </a:stretch>
        </p:blipFill>
        <p:spPr>
          <a:xfrm>
            <a:off x="138622" y="1112744"/>
            <a:ext cx="8820181" cy="3275180"/>
          </a:xfrm>
          <a:prstGeom prst="rect">
            <a:avLst/>
          </a:prstGeom>
        </p:spPr>
      </p:pic>
      <p:pic>
        <p:nvPicPr>
          <p:cNvPr id="7" name="Picture 6">
            <a:extLst>
              <a:ext uri="{FF2B5EF4-FFF2-40B4-BE49-F238E27FC236}">
                <a16:creationId xmlns:a16="http://schemas.microsoft.com/office/drawing/2014/main" id="{179A132F-19A3-A7B9-53A3-8891D446CECA}"/>
              </a:ext>
            </a:extLst>
          </p:cNvPr>
          <p:cNvPicPr>
            <a:picLocks noChangeAspect="1"/>
          </p:cNvPicPr>
          <p:nvPr/>
        </p:nvPicPr>
        <p:blipFill>
          <a:blip r:embed="rId5"/>
          <a:stretch>
            <a:fillRect/>
          </a:stretch>
        </p:blipFill>
        <p:spPr>
          <a:xfrm>
            <a:off x="138624" y="4755509"/>
            <a:ext cx="8022150" cy="1162050"/>
          </a:xfrm>
          <a:prstGeom prst="rect">
            <a:avLst/>
          </a:prstGeom>
        </p:spPr>
      </p:pic>
      <p:pic>
        <p:nvPicPr>
          <p:cNvPr id="10" name="Picture 9">
            <a:extLst>
              <a:ext uri="{FF2B5EF4-FFF2-40B4-BE49-F238E27FC236}">
                <a16:creationId xmlns:a16="http://schemas.microsoft.com/office/drawing/2014/main" id="{F84AAAF5-255D-B957-7AD2-B10508C92AF1}"/>
              </a:ext>
            </a:extLst>
          </p:cNvPr>
          <p:cNvPicPr>
            <a:picLocks noChangeAspect="1"/>
          </p:cNvPicPr>
          <p:nvPr/>
        </p:nvPicPr>
        <p:blipFill>
          <a:blip r:embed="rId6"/>
          <a:stretch>
            <a:fillRect/>
          </a:stretch>
        </p:blipFill>
        <p:spPr>
          <a:xfrm>
            <a:off x="138623" y="6007637"/>
            <a:ext cx="3096189" cy="305258"/>
          </a:xfrm>
          <a:prstGeom prst="rect">
            <a:avLst/>
          </a:prstGeom>
        </p:spPr>
      </p:pic>
      <p:sp>
        <p:nvSpPr>
          <p:cNvPr id="12" name="TextBox 11">
            <a:extLst>
              <a:ext uri="{FF2B5EF4-FFF2-40B4-BE49-F238E27FC236}">
                <a16:creationId xmlns:a16="http://schemas.microsoft.com/office/drawing/2014/main" id="{639C23A5-9643-C5AF-CF96-C07506657094}"/>
              </a:ext>
            </a:extLst>
          </p:cNvPr>
          <p:cNvSpPr txBox="1"/>
          <p:nvPr/>
        </p:nvSpPr>
        <p:spPr>
          <a:xfrm>
            <a:off x="138623" y="345050"/>
            <a:ext cx="8820180" cy="400110"/>
          </a:xfrm>
          <a:prstGeom prst="rect">
            <a:avLst/>
          </a:prstGeom>
          <a:noFill/>
        </p:spPr>
        <p:txBody>
          <a:bodyPr wrap="square">
            <a:spAutoFit/>
          </a:bodyPr>
          <a:lstStyle/>
          <a:p>
            <a:r>
              <a:rPr lang="en-IN" sz="2000" b="1" dirty="0">
                <a:solidFill>
                  <a:schemeClr val="accent5"/>
                </a:solidFill>
              </a:rPr>
              <a:t>SARIMA Model (Seasonal ARIMA): </a:t>
            </a:r>
          </a:p>
        </p:txBody>
      </p:sp>
    </p:spTree>
    <p:extLst>
      <p:ext uri="{BB962C8B-B14F-4D97-AF65-F5344CB8AC3E}">
        <p14:creationId xmlns:p14="http://schemas.microsoft.com/office/powerpoint/2010/main" val="1428444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12" name="TextBox 11">
            <a:extLst>
              <a:ext uri="{FF2B5EF4-FFF2-40B4-BE49-F238E27FC236}">
                <a16:creationId xmlns:a16="http://schemas.microsoft.com/office/drawing/2014/main" id="{639C23A5-9643-C5AF-CF96-C07506657094}"/>
              </a:ext>
            </a:extLst>
          </p:cNvPr>
          <p:cNvSpPr txBox="1"/>
          <p:nvPr/>
        </p:nvSpPr>
        <p:spPr>
          <a:xfrm>
            <a:off x="185195" y="276427"/>
            <a:ext cx="8773610" cy="677108"/>
          </a:xfrm>
          <a:prstGeom prst="rect">
            <a:avLst/>
          </a:prstGeom>
          <a:noFill/>
        </p:spPr>
        <p:txBody>
          <a:bodyPr wrap="square">
            <a:spAutoFit/>
          </a:bodyPr>
          <a:lstStyle/>
          <a:p>
            <a:r>
              <a:rPr lang="en-US" sz="2000" b="1" dirty="0">
                <a:solidFill>
                  <a:schemeClr val="accent5"/>
                </a:solidFill>
              </a:rPr>
              <a:t>Prophet: </a:t>
            </a:r>
          </a:p>
          <a:p>
            <a:r>
              <a:rPr lang="en-US" sz="1800" dirty="0"/>
              <a:t>	</a:t>
            </a:r>
            <a:endParaRPr lang="en-IN" sz="1800" dirty="0"/>
          </a:p>
        </p:txBody>
      </p:sp>
      <p:pic>
        <p:nvPicPr>
          <p:cNvPr id="3" name="Picture 2">
            <a:extLst>
              <a:ext uri="{FF2B5EF4-FFF2-40B4-BE49-F238E27FC236}">
                <a16:creationId xmlns:a16="http://schemas.microsoft.com/office/drawing/2014/main" id="{09B97AB7-353C-4533-801D-264AA64A1070}"/>
              </a:ext>
            </a:extLst>
          </p:cNvPr>
          <p:cNvPicPr>
            <a:picLocks noChangeAspect="1"/>
          </p:cNvPicPr>
          <p:nvPr/>
        </p:nvPicPr>
        <p:blipFill>
          <a:blip r:embed="rId4"/>
          <a:stretch>
            <a:fillRect/>
          </a:stretch>
        </p:blipFill>
        <p:spPr>
          <a:xfrm>
            <a:off x="185194" y="1201783"/>
            <a:ext cx="7267575" cy="2162175"/>
          </a:xfrm>
          <a:prstGeom prst="rect">
            <a:avLst/>
          </a:prstGeom>
        </p:spPr>
      </p:pic>
      <p:pic>
        <p:nvPicPr>
          <p:cNvPr id="9" name="Picture 8">
            <a:extLst>
              <a:ext uri="{FF2B5EF4-FFF2-40B4-BE49-F238E27FC236}">
                <a16:creationId xmlns:a16="http://schemas.microsoft.com/office/drawing/2014/main" id="{265B742E-368E-D691-20CD-7BA637C82239}"/>
              </a:ext>
            </a:extLst>
          </p:cNvPr>
          <p:cNvPicPr>
            <a:picLocks noChangeAspect="1"/>
          </p:cNvPicPr>
          <p:nvPr/>
        </p:nvPicPr>
        <p:blipFill>
          <a:blip r:embed="rId5"/>
          <a:stretch>
            <a:fillRect/>
          </a:stretch>
        </p:blipFill>
        <p:spPr>
          <a:xfrm>
            <a:off x="185194" y="4322874"/>
            <a:ext cx="7267575" cy="2019300"/>
          </a:xfrm>
          <a:prstGeom prst="rect">
            <a:avLst/>
          </a:prstGeom>
        </p:spPr>
      </p:pic>
      <p:sp>
        <p:nvSpPr>
          <p:cNvPr id="4" name="TextBox 3">
            <a:extLst>
              <a:ext uri="{FF2B5EF4-FFF2-40B4-BE49-F238E27FC236}">
                <a16:creationId xmlns:a16="http://schemas.microsoft.com/office/drawing/2014/main" id="{7DF2A8C2-27B1-962D-D4DF-AD97E212343C}"/>
              </a:ext>
            </a:extLst>
          </p:cNvPr>
          <p:cNvSpPr txBox="1"/>
          <p:nvPr/>
        </p:nvSpPr>
        <p:spPr>
          <a:xfrm>
            <a:off x="103002" y="3703003"/>
            <a:ext cx="7115175" cy="40011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000" b="1" dirty="0">
                <a:solidFill>
                  <a:schemeClr val="accent5"/>
                </a:solidFill>
                <a:latin typeface="Times New Roman" panose="02020603050405020304" pitchFamily="18" charset="0"/>
                <a:cs typeface="Times New Roman" panose="02020603050405020304" pitchFamily="18" charset="0"/>
              </a:rPr>
              <a:t>Model with holidays:</a:t>
            </a:r>
            <a:endParaRPr lang="en-US" sz="2000" b="1"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396778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6" name="TextBox 5">
            <a:extLst>
              <a:ext uri="{FF2B5EF4-FFF2-40B4-BE49-F238E27FC236}">
                <a16:creationId xmlns:a16="http://schemas.microsoft.com/office/drawing/2014/main" id="{81723C88-8412-D708-6D28-13411A3EAC7F}"/>
              </a:ext>
            </a:extLst>
          </p:cNvPr>
          <p:cNvSpPr txBox="1"/>
          <p:nvPr/>
        </p:nvSpPr>
        <p:spPr>
          <a:xfrm>
            <a:off x="185195" y="100245"/>
            <a:ext cx="8773610" cy="830997"/>
          </a:xfrm>
          <a:prstGeom prst="rect">
            <a:avLst/>
          </a:prstGeom>
          <a:noFill/>
        </p:spPr>
        <p:txBody>
          <a:bodyPr wrap="square">
            <a:spAutoFit/>
          </a:bodyPr>
          <a:lstStyle/>
          <a:p>
            <a:r>
              <a:rPr lang="en-US" sz="2400" b="1" dirty="0">
                <a:solidFill>
                  <a:schemeClr val="accent5"/>
                </a:solidFill>
              </a:rPr>
              <a:t>XGBoost Model (Extreme Gradient Boosting) : </a:t>
            </a:r>
          </a:p>
          <a:p>
            <a:r>
              <a:rPr lang="en-US" sz="2400" b="1" dirty="0"/>
              <a:t>	</a:t>
            </a:r>
            <a:endParaRPr lang="en-IN" sz="2400" b="1" dirty="0"/>
          </a:p>
        </p:txBody>
      </p:sp>
      <p:pic>
        <p:nvPicPr>
          <p:cNvPr id="3" name="Picture 2">
            <a:extLst>
              <a:ext uri="{FF2B5EF4-FFF2-40B4-BE49-F238E27FC236}">
                <a16:creationId xmlns:a16="http://schemas.microsoft.com/office/drawing/2014/main" id="{B4C48F3E-0376-7C3C-06C7-BE90EF2FB971}"/>
              </a:ext>
            </a:extLst>
          </p:cNvPr>
          <p:cNvPicPr>
            <a:picLocks noChangeAspect="1"/>
          </p:cNvPicPr>
          <p:nvPr/>
        </p:nvPicPr>
        <p:blipFill>
          <a:blip r:embed="rId4"/>
          <a:stretch>
            <a:fillRect/>
          </a:stretch>
        </p:blipFill>
        <p:spPr>
          <a:xfrm>
            <a:off x="185195" y="886815"/>
            <a:ext cx="8773610" cy="1249788"/>
          </a:xfrm>
          <a:prstGeom prst="rect">
            <a:avLst/>
          </a:prstGeom>
        </p:spPr>
      </p:pic>
      <p:pic>
        <p:nvPicPr>
          <p:cNvPr id="8" name="Picture 7">
            <a:extLst>
              <a:ext uri="{FF2B5EF4-FFF2-40B4-BE49-F238E27FC236}">
                <a16:creationId xmlns:a16="http://schemas.microsoft.com/office/drawing/2014/main" id="{2E4CFD1E-14F1-99EB-2A26-14907B84DB84}"/>
              </a:ext>
            </a:extLst>
          </p:cNvPr>
          <p:cNvPicPr>
            <a:picLocks noChangeAspect="1"/>
          </p:cNvPicPr>
          <p:nvPr/>
        </p:nvPicPr>
        <p:blipFill>
          <a:blip r:embed="rId5"/>
          <a:stretch>
            <a:fillRect/>
          </a:stretch>
        </p:blipFill>
        <p:spPr>
          <a:xfrm>
            <a:off x="185195" y="2424844"/>
            <a:ext cx="8773610" cy="2194750"/>
          </a:xfrm>
          <a:prstGeom prst="rect">
            <a:avLst/>
          </a:prstGeom>
        </p:spPr>
      </p:pic>
      <p:pic>
        <p:nvPicPr>
          <p:cNvPr id="10" name="Picture 9">
            <a:extLst>
              <a:ext uri="{FF2B5EF4-FFF2-40B4-BE49-F238E27FC236}">
                <a16:creationId xmlns:a16="http://schemas.microsoft.com/office/drawing/2014/main" id="{12C599D5-CC64-9C8C-95F9-4C0F3C4C7925}"/>
              </a:ext>
            </a:extLst>
          </p:cNvPr>
          <p:cNvPicPr>
            <a:picLocks noChangeAspect="1"/>
          </p:cNvPicPr>
          <p:nvPr/>
        </p:nvPicPr>
        <p:blipFill>
          <a:blip r:embed="rId6"/>
          <a:stretch>
            <a:fillRect/>
          </a:stretch>
        </p:blipFill>
        <p:spPr>
          <a:xfrm>
            <a:off x="185195" y="4907835"/>
            <a:ext cx="8773610" cy="1348857"/>
          </a:xfrm>
          <a:prstGeom prst="rect">
            <a:avLst/>
          </a:prstGeom>
        </p:spPr>
      </p:pic>
      <p:sp>
        <p:nvSpPr>
          <p:cNvPr id="11" name="TextBox 10">
            <a:extLst>
              <a:ext uri="{FF2B5EF4-FFF2-40B4-BE49-F238E27FC236}">
                <a16:creationId xmlns:a16="http://schemas.microsoft.com/office/drawing/2014/main" id="{F90076DB-D1BA-734F-61A2-8682176D2B8F}"/>
              </a:ext>
            </a:extLst>
          </p:cNvPr>
          <p:cNvSpPr txBox="1"/>
          <p:nvPr/>
        </p:nvSpPr>
        <p:spPr>
          <a:xfrm>
            <a:off x="380143" y="6256692"/>
            <a:ext cx="8578662" cy="3693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1800" dirty="0">
                <a:solidFill>
                  <a:schemeClr val="tx1"/>
                </a:solidFill>
                <a:latin typeface="Times New Roman" panose="02020603050405020304" pitchFamily="18" charset="0"/>
                <a:cs typeface="Times New Roman" panose="02020603050405020304" pitchFamily="18" charset="0"/>
              </a:rPr>
              <a:t>Here we can see that our model has about 70% accuracy.</a:t>
            </a:r>
          </a:p>
        </p:txBody>
      </p:sp>
    </p:spTree>
    <p:extLst>
      <p:ext uri="{BB962C8B-B14F-4D97-AF65-F5344CB8AC3E}">
        <p14:creationId xmlns:p14="http://schemas.microsoft.com/office/powerpoint/2010/main" val="1011913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3428999" y="2905780"/>
            <a:ext cx="2479431" cy="24622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2" name="TextBox 1">
            <a:extLst>
              <a:ext uri="{FF2B5EF4-FFF2-40B4-BE49-F238E27FC236}">
                <a16:creationId xmlns:a16="http://schemas.microsoft.com/office/drawing/2014/main" id="{09F4CDE4-4040-5FBD-B53B-F415CAF94D83}"/>
              </a:ext>
            </a:extLst>
          </p:cNvPr>
          <p:cNvSpPr txBox="1"/>
          <p:nvPr/>
        </p:nvSpPr>
        <p:spPr>
          <a:xfrm>
            <a:off x="185195" y="159589"/>
            <a:ext cx="6595749" cy="64633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3600" dirty="0">
                <a:solidFill>
                  <a:schemeClr val="tx1"/>
                </a:solidFill>
                <a:latin typeface="Times New Roman" panose="02020603050405020304" pitchFamily="18" charset="0"/>
                <a:cs typeface="Times New Roman" panose="02020603050405020304" pitchFamily="18" charset="0"/>
              </a:rPr>
              <a:t>RMSE VALUES</a:t>
            </a:r>
          </a:p>
        </p:txBody>
      </p:sp>
      <p:sp>
        <p:nvSpPr>
          <p:cNvPr id="4" name="TextBox 3">
            <a:extLst>
              <a:ext uri="{FF2B5EF4-FFF2-40B4-BE49-F238E27FC236}">
                <a16:creationId xmlns:a16="http://schemas.microsoft.com/office/drawing/2014/main" id="{13E4A633-94FC-63B6-5B4B-B5244DE74E58}"/>
              </a:ext>
            </a:extLst>
          </p:cNvPr>
          <p:cNvSpPr txBox="1"/>
          <p:nvPr/>
        </p:nvSpPr>
        <p:spPr>
          <a:xfrm>
            <a:off x="2092569" y="1967406"/>
            <a:ext cx="2479431" cy="83099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dirty="0">
              <a:solidFill>
                <a:schemeClr val="accent5"/>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graphicFrame>
        <p:nvGraphicFramePr>
          <p:cNvPr id="5" name="Table 5">
            <a:extLst>
              <a:ext uri="{FF2B5EF4-FFF2-40B4-BE49-F238E27FC236}">
                <a16:creationId xmlns:a16="http://schemas.microsoft.com/office/drawing/2014/main" id="{2B17641F-2523-F0AC-F5C5-DA65F8945A67}"/>
              </a:ext>
            </a:extLst>
          </p:cNvPr>
          <p:cNvGraphicFramePr>
            <a:graphicFrameLocks noGrp="1"/>
          </p:cNvGraphicFramePr>
          <p:nvPr>
            <p:extLst>
              <p:ext uri="{D42A27DB-BD31-4B8C-83A1-F6EECF244321}">
                <p14:modId xmlns:p14="http://schemas.microsoft.com/office/powerpoint/2010/main" val="1461445352"/>
              </p:ext>
            </p:extLst>
          </p:nvPr>
        </p:nvGraphicFramePr>
        <p:xfrm>
          <a:off x="1139252" y="996593"/>
          <a:ext cx="6096000" cy="5345896"/>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579228712"/>
                    </a:ext>
                  </a:extLst>
                </a:gridCol>
                <a:gridCol w="3048000">
                  <a:extLst>
                    <a:ext uri="{9D8B030D-6E8A-4147-A177-3AD203B41FA5}">
                      <a16:colId xmlns:a16="http://schemas.microsoft.com/office/drawing/2014/main" val="128742505"/>
                    </a:ext>
                  </a:extLst>
                </a:gridCol>
              </a:tblGrid>
              <a:tr h="622677">
                <a:tc>
                  <a:txBody>
                    <a:bodyPr/>
                    <a:lstStyle/>
                    <a:p>
                      <a:r>
                        <a:rPr lang="en-IN" dirty="0">
                          <a:solidFill>
                            <a:schemeClr val="tx1"/>
                          </a:solidFill>
                        </a:rPr>
                        <a:t> </a:t>
                      </a:r>
                      <a:r>
                        <a:rPr lang="en-IN" sz="1800" dirty="0">
                          <a:solidFill>
                            <a:schemeClr val="tx1"/>
                          </a:solidFill>
                        </a:rPr>
                        <a:t>Models</a:t>
                      </a:r>
                    </a:p>
                  </a:txBody>
                  <a:tcPr/>
                </a:tc>
                <a:tc>
                  <a:txBody>
                    <a:bodyPr/>
                    <a:lstStyle/>
                    <a:p>
                      <a:r>
                        <a:rPr lang="en-IN" dirty="0"/>
                        <a:t> </a:t>
                      </a:r>
                      <a:r>
                        <a:rPr lang="en-IN" sz="1800" dirty="0"/>
                        <a:t>RMSE Values</a:t>
                      </a:r>
                    </a:p>
                  </a:txBody>
                  <a:tcPr/>
                </a:tc>
                <a:extLst>
                  <a:ext uri="{0D108BD9-81ED-4DB2-BD59-A6C34878D82A}">
                    <a16:rowId xmlns:a16="http://schemas.microsoft.com/office/drawing/2014/main" val="146315474"/>
                  </a:ext>
                </a:extLst>
              </a:tr>
              <a:tr h="324728">
                <a:tc>
                  <a:txBody>
                    <a:bodyPr/>
                    <a:lstStyle/>
                    <a:p>
                      <a:r>
                        <a:rPr lang="en-IN" dirty="0"/>
                        <a:t>Linear Model</a:t>
                      </a:r>
                    </a:p>
                  </a:txBody>
                  <a:tcPr/>
                </a:tc>
                <a:tc>
                  <a:txBody>
                    <a:bodyPr/>
                    <a:lstStyle/>
                    <a:p>
                      <a:r>
                        <a:rPr lang="en-IN" dirty="0"/>
                        <a:t>1077.60</a:t>
                      </a:r>
                    </a:p>
                  </a:txBody>
                  <a:tcPr/>
                </a:tc>
                <a:extLst>
                  <a:ext uri="{0D108BD9-81ED-4DB2-BD59-A6C34878D82A}">
                    <a16:rowId xmlns:a16="http://schemas.microsoft.com/office/drawing/2014/main" val="2377481894"/>
                  </a:ext>
                </a:extLst>
              </a:tr>
              <a:tr h="324728">
                <a:tc>
                  <a:txBody>
                    <a:bodyPr/>
                    <a:lstStyle/>
                    <a:p>
                      <a:r>
                        <a:rPr lang="en-IN" dirty="0"/>
                        <a:t>Exponential Model</a:t>
                      </a:r>
                    </a:p>
                  </a:txBody>
                  <a:tcPr/>
                </a:tc>
                <a:tc>
                  <a:txBody>
                    <a:bodyPr/>
                    <a:lstStyle/>
                    <a:p>
                      <a:r>
                        <a:rPr lang="en-IN" dirty="0"/>
                        <a:t>5926.91</a:t>
                      </a:r>
                    </a:p>
                  </a:txBody>
                  <a:tcPr/>
                </a:tc>
                <a:extLst>
                  <a:ext uri="{0D108BD9-81ED-4DB2-BD59-A6C34878D82A}">
                    <a16:rowId xmlns:a16="http://schemas.microsoft.com/office/drawing/2014/main" val="749826721"/>
                  </a:ext>
                </a:extLst>
              </a:tr>
              <a:tr h="324728">
                <a:tc>
                  <a:txBody>
                    <a:bodyPr/>
                    <a:lstStyle/>
                    <a:p>
                      <a:r>
                        <a:rPr lang="en-IN" dirty="0"/>
                        <a:t>Quadratic Model</a:t>
                      </a:r>
                    </a:p>
                  </a:txBody>
                  <a:tcPr/>
                </a:tc>
                <a:tc>
                  <a:txBody>
                    <a:bodyPr/>
                    <a:lstStyle/>
                    <a:p>
                      <a:r>
                        <a:rPr lang="en-IN" dirty="0"/>
                        <a:t>1081.98</a:t>
                      </a:r>
                    </a:p>
                  </a:txBody>
                  <a:tcPr/>
                </a:tc>
                <a:extLst>
                  <a:ext uri="{0D108BD9-81ED-4DB2-BD59-A6C34878D82A}">
                    <a16:rowId xmlns:a16="http://schemas.microsoft.com/office/drawing/2014/main" val="1862273089"/>
                  </a:ext>
                </a:extLst>
              </a:tr>
              <a:tr h="324728">
                <a:tc>
                  <a:txBody>
                    <a:bodyPr/>
                    <a:lstStyle/>
                    <a:p>
                      <a:r>
                        <a:rPr lang="en-IN" dirty="0"/>
                        <a:t>Simple Exponentital</a:t>
                      </a:r>
                    </a:p>
                  </a:txBody>
                  <a:tcPr/>
                </a:tc>
                <a:tc>
                  <a:txBody>
                    <a:bodyPr/>
                    <a:lstStyle/>
                    <a:p>
                      <a:r>
                        <a:rPr lang="en-IN" dirty="0"/>
                        <a:t>1308.83</a:t>
                      </a:r>
                    </a:p>
                  </a:txBody>
                  <a:tcPr/>
                </a:tc>
                <a:extLst>
                  <a:ext uri="{0D108BD9-81ED-4DB2-BD59-A6C34878D82A}">
                    <a16:rowId xmlns:a16="http://schemas.microsoft.com/office/drawing/2014/main" val="1935634044"/>
                  </a:ext>
                </a:extLst>
              </a:tr>
              <a:tr h="324728">
                <a:tc>
                  <a:txBody>
                    <a:bodyPr/>
                    <a:lstStyle/>
                    <a:p>
                      <a:r>
                        <a:rPr lang="en-IN" dirty="0"/>
                        <a:t>Holt Method</a:t>
                      </a:r>
                    </a:p>
                  </a:txBody>
                  <a:tcPr/>
                </a:tc>
                <a:tc>
                  <a:txBody>
                    <a:bodyPr/>
                    <a:lstStyle/>
                    <a:p>
                      <a:r>
                        <a:rPr lang="en-IN" dirty="0"/>
                        <a:t>805011.64</a:t>
                      </a:r>
                    </a:p>
                  </a:txBody>
                  <a:tcPr/>
                </a:tc>
                <a:extLst>
                  <a:ext uri="{0D108BD9-81ED-4DB2-BD59-A6C34878D82A}">
                    <a16:rowId xmlns:a16="http://schemas.microsoft.com/office/drawing/2014/main" val="3939102145"/>
                  </a:ext>
                </a:extLst>
              </a:tr>
              <a:tr h="453730">
                <a:tc>
                  <a:txBody>
                    <a:bodyPr/>
                    <a:lstStyle/>
                    <a:p>
                      <a:r>
                        <a:rPr lang="en-IN" dirty="0"/>
                        <a:t>Holt Winter With Addtive Seasonality</a:t>
                      </a:r>
                    </a:p>
                  </a:txBody>
                  <a:tcPr/>
                </a:tc>
                <a:tc>
                  <a:txBody>
                    <a:bodyPr/>
                    <a:lstStyle/>
                    <a:p>
                      <a:r>
                        <a:rPr lang="en-IN" dirty="0"/>
                        <a:t>489601.81</a:t>
                      </a:r>
                    </a:p>
                  </a:txBody>
                  <a:tcPr/>
                </a:tc>
                <a:extLst>
                  <a:ext uri="{0D108BD9-81ED-4DB2-BD59-A6C34878D82A}">
                    <a16:rowId xmlns:a16="http://schemas.microsoft.com/office/drawing/2014/main" val="1700191343"/>
                  </a:ext>
                </a:extLst>
              </a:tr>
              <a:tr h="45373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Holt Winter With Multiplicative Seasonality</a:t>
                      </a:r>
                    </a:p>
                  </a:txBody>
                  <a:tcPr/>
                </a:tc>
                <a:tc>
                  <a:txBody>
                    <a:bodyPr/>
                    <a:lstStyle/>
                    <a:p>
                      <a:r>
                        <a:rPr lang="en-IN" dirty="0"/>
                        <a:t>544187.73</a:t>
                      </a:r>
                    </a:p>
                  </a:txBody>
                  <a:tcPr/>
                </a:tc>
                <a:extLst>
                  <a:ext uri="{0D108BD9-81ED-4DB2-BD59-A6C34878D82A}">
                    <a16:rowId xmlns:a16="http://schemas.microsoft.com/office/drawing/2014/main" val="3362372754"/>
                  </a:ext>
                </a:extLst>
              </a:tr>
              <a:tr h="35441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AR</a:t>
                      </a:r>
                    </a:p>
                  </a:txBody>
                  <a:tcPr/>
                </a:tc>
                <a:tc>
                  <a:txBody>
                    <a:bodyPr/>
                    <a:lstStyle/>
                    <a:p>
                      <a:r>
                        <a:rPr lang="en-IN" dirty="0"/>
                        <a:t>977.17</a:t>
                      </a:r>
                    </a:p>
                  </a:txBody>
                  <a:tcPr/>
                </a:tc>
                <a:extLst>
                  <a:ext uri="{0D108BD9-81ED-4DB2-BD59-A6C34878D82A}">
                    <a16:rowId xmlns:a16="http://schemas.microsoft.com/office/drawing/2014/main" val="1474416491"/>
                  </a:ext>
                </a:extLst>
              </a:tr>
              <a:tr h="45373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ARIMA</a:t>
                      </a:r>
                    </a:p>
                  </a:txBody>
                  <a:tcPr/>
                </a:tc>
                <a:tc>
                  <a:txBody>
                    <a:bodyPr/>
                    <a:lstStyle/>
                    <a:p>
                      <a:r>
                        <a:rPr lang="en-IN" dirty="0"/>
                        <a:t>1051.29</a:t>
                      </a:r>
                    </a:p>
                  </a:txBody>
                  <a:tcPr/>
                </a:tc>
                <a:extLst>
                  <a:ext uri="{0D108BD9-81ED-4DB2-BD59-A6C34878D82A}">
                    <a16:rowId xmlns:a16="http://schemas.microsoft.com/office/drawing/2014/main" val="888277178"/>
                  </a:ext>
                </a:extLst>
              </a:tr>
              <a:tr h="34765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SARIMA</a:t>
                      </a:r>
                    </a:p>
                  </a:txBody>
                  <a:tcPr/>
                </a:tc>
                <a:tc>
                  <a:txBody>
                    <a:bodyPr/>
                    <a:lstStyle/>
                    <a:p>
                      <a:r>
                        <a:rPr lang="en-IN" dirty="0"/>
                        <a:t>1046.86</a:t>
                      </a:r>
                    </a:p>
                  </a:txBody>
                  <a:tcPr/>
                </a:tc>
                <a:extLst>
                  <a:ext uri="{0D108BD9-81ED-4DB2-BD59-A6C34878D82A}">
                    <a16:rowId xmlns:a16="http://schemas.microsoft.com/office/drawing/2014/main" val="2032940720"/>
                  </a:ext>
                </a:extLst>
              </a:tr>
              <a:tr h="45373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Prophet</a:t>
                      </a:r>
                    </a:p>
                  </a:txBody>
                  <a:tcPr/>
                </a:tc>
                <a:tc>
                  <a:txBody>
                    <a:bodyPr/>
                    <a:lstStyle/>
                    <a:p>
                      <a:r>
                        <a:rPr lang="en-IN" dirty="0"/>
                        <a:t>1018.48  &amp; 1021.23</a:t>
                      </a:r>
                    </a:p>
                  </a:txBody>
                  <a:tcPr/>
                </a:tc>
                <a:extLst>
                  <a:ext uri="{0D108BD9-81ED-4DB2-BD59-A6C34878D82A}">
                    <a16:rowId xmlns:a16="http://schemas.microsoft.com/office/drawing/2014/main" val="2670692323"/>
                  </a:ext>
                </a:extLst>
              </a:tr>
              <a:tr h="45373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XGBoost</a:t>
                      </a:r>
                    </a:p>
                  </a:txBody>
                  <a:tcPr/>
                </a:tc>
                <a:tc>
                  <a:txBody>
                    <a:bodyPr/>
                    <a:lstStyle/>
                    <a:p>
                      <a:r>
                        <a:rPr lang="en-IN" dirty="0"/>
                        <a:t>535.398</a:t>
                      </a:r>
                    </a:p>
                  </a:txBody>
                  <a:tcPr/>
                </a:tc>
                <a:extLst>
                  <a:ext uri="{0D108BD9-81ED-4DB2-BD59-A6C34878D82A}">
                    <a16:rowId xmlns:a16="http://schemas.microsoft.com/office/drawing/2014/main" val="3509662211"/>
                  </a:ext>
                </a:extLst>
              </a:tr>
            </a:tbl>
          </a:graphicData>
        </a:graphic>
      </p:graphicFrame>
    </p:spTree>
    <p:extLst>
      <p:ext uri="{BB962C8B-B14F-4D97-AF65-F5344CB8AC3E}">
        <p14:creationId xmlns:p14="http://schemas.microsoft.com/office/powerpoint/2010/main" val="2466980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3428999" y="2905780"/>
            <a:ext cx="2479431" cy="24622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274F60CC-D560-4F2C-7A05-505BF4A04D15}"/>
              </a:ext>
            </a:extLst>
          </p:cNvPr>
          <p:cNvSpPr txBox="1"/>
          <p:nvPr/>
        </p:nvSpPr>
        <p:spPr>
          <a:xfrm>
            <a:off x="131124" y="5722575"/>
            <a:ext cx="8578662" cy="92333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1800" dirty="0">
                <a:solidFill>
                  <a:schemeClr val="tx1"/>
                </a:solidFill>
                <a:latin typeface="Times New Roman" panose="02020603050405020304" pitchFamily="18" charset="0"/>
                <a:cs typeface="Times New Roman" panose="02020603050405020304" pitchFamily="18" charset="0"/>
              </a:rPr>
              <a:t>After Creating Such a model and check which model give us a better accurate prediction we come to the conclusion that Xgboost Model gives us better result with high speed and accuracy. We also did forecast for next 30 days.</a:t>
            </a:r>
          </a:p>
        </p:txBody>
      </p:sp>
      <p:sp>
        <p:nvSpPr>
          <p:cNvPr id="8" name="TextBox 7">
            <a:extLst>
              <a:ext uri="{FF2B5EF4-FFF2-40B4-BE49-F238E27FC236}">
                <a16:creationId xmlns:a16="http://schemas.microsoft.com/office/drawing/2014/main" id="{CC5EDA39-5730-0F3A-EDD3-A02E98D996CD}"/>
              </a:ext>
            </a:extLst>
          </p:cNvPr>
          <p:cNvSpPr txBox="1"/>
          <p:nvPr/>
        </p:nvSpPr>
        <p:spPr>
          <a:xfrm>
            <a:off x="131124" y="916398"/>
            <a:ext cx="6595749" cy="461665"/>
          </a:xfrm>
          <a:prstGeom prst="rect">
            <a:avLst/>
          </a:prstGeom>
          <a:noFill/>
        </p:spPr>
        <p:txBody>
          <a:bodyPr wrap="square">
            <a:spAutoFit/>
          </a:bodyPr>
          <a:lstStyle/>
          <a:p>
            <a:pPr marR="0" lvl="0" algn="l" rtl="0">
              <a:lnSpc>
                <a:spcPct val="100000"/>
              </a:lnSpc>
              <a:spcBef>
                <a:spcPts val="0"/>
              </a:spcBef>
              <a:spcAft>
                <a:spcPts val="0"/>
              </a:spcAft>
              <a:buClr>
                <a:srgbClr val="000000"/>
              </a:buClr>
              <a:buSzPts val="2800"/>
            </a:pPr>
            <a:r>
              <a:rPr lang="en-US" sz="2400" dirty="0">
                <a:solidFill>
                  <a:schemeClr val="accent5"/>
                </a:solidFill>
                <a:latin typeface="Times New Roman" panose="02020603050405020304" pitchFamily="18" charset="0"/>
                <a:cs typeface="Times New Roman" panose="02020603050405020304" pitchFamily="18" charset="0"/>
              </a:rPr>
              <a:t>Prediction On Entire Data :</a:t>
            </a:r>
          </a:p>
        </p:txBody>
      </p:sp>
      <p:pic>
        <p:nvPicPr>
          <p:cNvPr id="5" name="Picture 2">
            <a:extLst>
              <a:ext uri="{FF2B5EF4-FFF2-40B4-BE49-F238E27FC236}">
                <a16:creationId xmlns:a16="http://schemas.microsoft.com/office/drawing/2014/main" id="{72CC93C9-FAC3-7590-B0C8-5343B83ED4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24" y="1599502"/>
            <a:ext cx="8827681" cy="3901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012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3428999" y="2905780"/>
            <a:ext cx="2479431" cy="24622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2" name="TextBox 1">
            <a:extLst>
              <a:ext uri="{FF2B5EF4-FFF2-40B4-BE49-F238E27FC236}">
                <a16:creationId xmlns:a16="http://schemas.microsoft.com/office/drawing/2014/main" id="{09F4CDE4-4040-5FBD-B53B-F415CAF94D83}"/>
              </a:ext>
            </a:extLst>
          </p:cNvPr>
          <p:cNvSpPr txBox="1"/>
          <p:nvPr/>
        </p:nvSpPr>
        <p:spPr>
          <a:xfrm>
            <a:off x="131124" y="147342"/>
            <a:ext cx="6595749" cy="46166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400" b="1" dirty="0">
                <a:solidFill>
                  <a:schemeClr val="accent5"/>
                </a:solidFill>
                <a:latin typeface="Times New Roman" panose="02020603050405020304" pitchFamily="18" charset="0"/>
                <a:cs typeface="Times New Roman" panose="02020603050405020304" pitchFamily="18" charset="0"/>
              </a:rPr>
              <a:t>FORECAST</a:t>
            </a:r>
          </a:p>
        </p:txBody>
      </p:sp>
      <p:sp>
        <p:nvSpPr>
          <p:cNvPr id="4" name="TextBox 3">
            <a:extLst>
              <a:ext uri="{FF2B5EF4-FFF2-40B4-BE49-F238E27FC236}">
                <a16:creationId xmlns:a16="http://schemas.microsoft.com/office/drawing/2014/main" id="{13E4A633-94FC-63B6-5B4B-B5244DE74E58}"/>
              </a:ext>
            </a:extLst>
          </p:cNvPr>
          <p:cNvSpPr txBox="1"/>
          <p:nvPr/>
        </p:nvSpPr>
        <p:spPr>
          <a:xfrm>
            <a:off x="2172606" y="1494796"/>
            <a:ext cx="2429215" cy="83099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dirty="0">
              <a:solidFill>
                <a:schemeClr val="accent5"/>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274F60CC-D560-4F2C-7A05-505BF4A04D15}"/>
              </a:ext>
            </a:extLst>
          </p:cNvPr>
          <p:cNvSpPr txBox="1"/>
          <p:nvPr/>
        </p:nvSpPr>
        <p:spPr>
          <a:xfrm>
            <a:off x="312490" y="5320213"/>
            <a:ext cx="8578662" cy="3693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1800" dirty="0">
                <a:solidFill>
                  <a:schemeClr val="tx1"/>
                </a:solidFill>
                <a:latin typeface="Times New Roman" panose="02020603050405020304" pitchFamily="18" charset="0"/>
                <a:cs typeface="Times New Roman" panose="02020603050405020304" pitchFamily="18" charset="0"/>
              </a:rPr>
              <a:t>Here we can see that our forecast range vary between 3500 to 7000 megawatts.</a:t>
            </a:r>
          </a:p>
        </p:txBody>
      </p:sp>
      <p:sp>
        <p:nvSpPr>
          <p:cNvPr id="8" name="TextBox 7">
            <a:extLst>
              <a:ext uri="{FF2B5EF4-FFF2-40B4-BE49-F238E27FC236}">
                <a16:creationId xmlns:a16="http://schemas.microsoft.com/office/drawing/2014/main" id="{CC5EDA39-5730-0F3A-EDD3-A02E98D996CD}"/>
              </a:ext>
            </a:extLst>
          </p:cNvPr>
          <p:cNvSpPr txBox="1"/>
          <p:nvPr/>
        </p:nvSpPr>
        <p:spPr>
          <a:xfrm>
            <a:off x="131124" y="892270"/>
            <a:ext cx="6595749" cy="400110"/>
          </a:xfrm>
          <a:prstGeom prst="rect">
            <a:avLst/>
          </a:prstGeom>
          <a:noFill/>
        </p:spPr>
        <p:txBody>
          <a:bodyPr wrap="square">
            <a:spAutoFit/>
          </a:bodyPr>
          <a:lstStyle/>
          <a:p>
            <a:pPr marR="0" lvl="0" algn="l" rtl="0">
              <a:lnSpc>
                <a:spcPct val="100000"/>
              </a:lnSpc>
              <a:spcBef>
                <a:spcPts val="0"/>
              </a:spcBef>
              <a:spcAft>
                <a:spcPts val="0"/>
              </a:spcAft>
              <a:buClr>
                <a:srgbClr val="000000"/>
              </a:buClr>
              <a:buSzPts val="2800"/>
            </a:pPr>
            <a:r>
              <a:rPr lang="en-US" sz="2000" b="1" dirty="0">
                <a:solidFill>
                  <a:schemeClr val="accent5"/>
                </a:solidFill>
                <a:latin typeface="Times New Roman" panose="02020603050405020304" pitchFamily="18" charset="0"/>
                <a:cs typeface="Times New Roman" panose="02020603050405020304" pitchFamily="18" charset="0"/>
              </a:rPr>
              <a:t>Next 30 Days Forecast</a:t>
            </a:r>
          </a:p>
        </p:txBody>
      </p:sp>
      <p:pic>
        <p:nvPicPr>
          <p:cNvPr id="2050" name="Picture 2">
            <a:extLst>
              <a:ext uri="{FF2B5EF4-FFF2-40B4-BE49-F238E27FC236}">
                <a16:creationId xmlns:a16="http://schemas.microsoft.com/office/drawing/2014/main" id="{A5D2711C-D64D-8F30-0DBB-D0C49FE76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24" y="1781351"/>
            <a:ext cx="8891152" cy="3358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923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3428999" y="3360913"/>
            <a:ext cx="2479431" cy="24622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4" name="TextBox 3">
            <a:extLst>
              <a:ext uri="{FF2B5EF4-FFF2-40B4-BE49-F238E27FC236}">
                <a16:creationId xmlns:a16="http://schemas.microsoft.com/office/drawing/2014/main" id="{13E4A633-94FC-63B6-5B4B-B5244DE74E58}"/>
              </a:ext>
            </a:extLst>
          </p:cNvPr>
          <p:cNvSpPr txBox="1"/>
          <p:nvPr/>
        </p:nvSpPr>
        <p:spPr>
          <a:xfrm>
            <a:off x="2172606" y="1494796"/>
            <a:ext cx="2429215" cy="83099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dirty="0">
              <a:solidFill>
                <a:schemeClr val="accent5"/>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274F60CC-D560-4F2C-7A05-505BF4A04D15}"/>
              </a:ext>
            </a:extLst>
          </p:cNvPr>
          <p:cNvSpPr txBox="1"/>
          <p:nvPr/>
        </p:nvSpPr>
        <p:spPr>
          <a:xfrm>
            <a:off x="89338" y="5072375"/>
            <a:ext cx="8578662" cy="707886"/>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000" dirty="0">
                <a:solidFill>
                  <a:schemeClr val="tx1"/>
                </a:solidFill>
                <a:latin typeface="Times New Roman" panose="02020603050405020304" pitchFamily="18" charset="0"/>
                <a:cs typeface="Times New Roman" panose="02020603050405020304" pitchFamily="18" charset="0"/>
              </a:rPr>
              <a:t>After Plotting Forecast for Next 30 days. We see that it forming a seasonal pattern. </a:t>
            </a:r>
          </a:p>
        </p:txBody>
      </p:sp>
      <p:sp>
        <p:nvSpPr>
          <p:cNvPr id="8" name="TextBox 7">
            <a:extLst>
              <a:ext uri="{FF2B5EF4-FFF2-40B4-BE49-F238E27FC236}">
                <a16:creationId xmlns:a16="http://schemas.microsoft.com/office/drawing/2014/main" id="{CC5EDA39-5730-0F3A-EDD3-A02E98D996CD}"/>
              </a:ext>
            </a:extLst>
          </p:cNvPr>
          <p:cNvSpPr txBox="1"/>
          <p:nvPr/>
        </p:nvSpPr>
        <p:spPr>
          <a:xfrm>
            <a:off x="89338" y="473480"/>
            <a:ext cx="7107875" cy="461665"/>
          </a:xfrm>
          <a:prstGeom prst="rect">
            <a:avLst/>
          </a:prstGeom>
          <a:noFill/>
        </p:spPr>
        <p:txBody>
          <a:bodyPr wrap="square">
            <a:spAutoFit/>
          </a:bodyPr>
          <a:lstStyle/>
          <a:p>
            <a:pPr marR="0" lvl="0" algn="l" rtl="0">
              <a:lnSpc>
                <a:spcPct val="100000"/>
              </a:lnSpc>
              <a:spcBef>
                <a:spcPts val="0"/>
              </a:spcBef>
              <a:spcAft>
                <a:spcPts val="0"/>
              </a:spcAft>
              <a:buClr>
                <a:srgbClr val="000000"/>
              </a:buClr>
              <a:buSzPts val="2800"/>
            </a:pPr>
            <a:r>
              <a:rPr lang="en-US" sz="2400" b="1" dirty="0">
                <a:solidFill>
                  <a:schemeClr val="accent5"/>
                </a:solidFill>
                <a:latin typeface="Times New Roman" panose="02020603050405020304" pitchFamily="18" charset="0"/>
                <a:cs typeface="Times New Roman" panose="02020603050405020304" pitchFamily="18" charset="0"/>
              </a:rPr>
              <a:t>Forecast For Next 30 Days as compare to test data :</a:t>
            </a:r>
          </a:p>
        </p:txBody>
      </p:sp>
      <p:pic>
        <p:nvPicPr>
          <p:cNvPr id="1031" name="Picture 7">
            <a:extLst>
              <a:ext uri="{FF2B5EF4-FFF2-40B4-BE49-F238E27FC236}">
                <a16:creationId xmlns:a16="http://schemas.microsoft.com/office/drawing/2014/main" id="{7AC21495-1C3F-42CA-466E-0D4C01256F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38" y="1431682"/>
            <a:ext cx="8869467" cy="3139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636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2514598" y="2782669"/>
            <a:ext cx="4575517" cy="64633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3600" b="1" i="0" u="none" strike="noStrike" cap="none" dirty="0">
                <a:solidFill>
                  <a:schemeClr val="accent5"/>
                </a:solidFill>
                <a:latin typeface="Times New Roman" panose="02020603050405020304" pitchFamily="18" charset="0"/>
                <a:cs typeface="Times New Roman" panose="02020603050405020304" pitchFamily="18" charset="0"/>
                <a:sym typeface="Arial"/>
              </a:rPr>
              <a:t>Let’s See Deployment</a:t>
            </a:r>
            <a:endParaRPr lang="en-US" sz="1050" b="1"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254735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4" name="Picture 3">
            <a:extLst>
              <a:ext uri="{FF2B5EF4-FFF2-40B4-BE49-F238E27FC236}">
                <a16:creationId xmlns:a16="http://schemas.microsoft.com/office/drawing/2014/main" id="{DA4541D6-CF2A-7DB1-8CE0-EBEE2337F8CA}"/>
              </a:ext>
            </a:extLst>
          </p:cNvPr>
          <p:cNvPicPr>
            <a:picLocks noChangeAspect="1"/>
          </p:cNvPicPr>
          <p:nvPr/>
        </p:nvPicPr>
        <p:blipFill>
          <a:blip r:embed="rId4"/>
          <a:stretch>
            <a:fillRect/>
          </a:stretch>
        </p:blipFill>
        <p:spPr>
          <a:xfrm>
            <a:off x="0" y="519966"/>
            <a:ext cx="9144000" cy="4269545"/>
          </a:xfrm>
          <a:prstGeom prst="rect">
            <a:avLst/>
          </a:prstGeom>
        </p:spPr>
      </p:pic>
      <p:sp>
        <p:nvSpPr>
          <p:cNvPr id="5" name="TextBox 4">
            <a:extLst>
              <a:ext uri="{FF2B5EF4-FFF2-40B4-BE49-F238E27FC236}">
                <a16:creationId xmlns:a16="http://schemas.microsoft.com/office/drawing/2014/main" id="{7C6BA3B9-B22A-44D7-4F73-AFD46F62F71E}"/>
              </a:ext>
            </a:extLst>
          </p:cNvPr>
          <p:cNvSpPr txBox="1"/>
          <p:nvPr/>
        </p:nvSpPr>
        <p:spPr>
          <a:xfrm>
            <a:off x="569741" y="5217756"/>
            <a:ext cx="8389064" cy="923330"/>
          </a:xfrm>
          <a:prstGeom prst="rect">
            <a:avLst/>
          </a:prstGeom>
          <a:noFill/>
        </p:spPr>
        <p:txBody>
          <a:bodyPr wrap="square">
            <a:spAutoFit/>
          </a:bodyPr>
          <a:lstStyle/>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This is how our production UI look like. </a:t>
            </a:r>
          </a:p>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In this UI we make 3 sub categories namely “Forecast for specific date and time”, "Forecast for next 'n' days from selected date", "Forecast using CSV file “.</a:t>
            </a:r>
          </a:p>
        </p:txBody>
      </p:sp>
    </p:spTree>
    <p:extLst>
      <p:ext uri="{BB962C8B-B14F-4D97-AF65-F5344CB8AC3E}">
        <p14:creationId xmlns:p14="http://schemas.microsoft.com/office/powerpoint/2010/main" val="1785623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
          <p:cNvSpPr txBox="1"/>
          <p:nvPr/>
        </p:nvSpPr>
        <p:spPr>
          <a:xfrm>
            <a:off x="185195" y="511604"/>
            <a:ext cx="302099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Data set details :</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369" name="Google Shape;369;p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4" name="Google Shape;371;p5">
            <a:extLst>
              <a:ext uri="{FF2B5EF4-FFF2-40B4-BE49-F238E27FC236}">
                <a16:creationId xmlns:a16="http://schemas.microsoft.com/office/drawing/2014/main" id="{F5FF6BAC-BBC6-4F9F-60E0-FB6F2BFB2784}"/>
              </a:ext>
            </a:extLst>
          </p:cNvPr>
          <p:cNvSpPr txBox="1"/>
          <p:nvPr/>
        </p:nvSpPr>
        <p:spPr>
          <a:xfrm>
            <a:off x="185195" y="1037964"/>
            <a:ext cx="8451656" cy="17542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In our dataset there are </a:t>
            </a:r>
            <a:r>
              <a:rPr lang="en-US" sz="1800" b="1" dirty="0">
                <a:solidFill>
                  <a:schemeClr val="dk1"/>
                </a:solidFill>
                <a:latin typeface="Times New Roman" panose="02020603050405020304" pitchFamily="18" charset="0"/>
                <a:cs typeface="Times New Roman" panose="02020603050405020304" pitchFamily="18" charset="0"/>
                <a:sym typeface="Century Gothic"/>
              </a:rPr>
              <a:t>143207</a:t>
            </a:r>
            <a:r>
              <a:rPr lang="en-US" sz="1800" dirty="0">
                <a:solidFill>
                  <a:schemeClr val="dk1"/>
                </a:solidFill>
                <a:latin typeface="Times New Roman" panose="02020603050405020304" pitchFamily="18" charset="0"/>
                <a:cs typeface="Times New Roman" panose="02020603050405020304" pitchFamily="18" charset="0"/>
                <a:sym typeface="Century Gothic"/>
              </a:rPr>
              <a:t> observations and two columns namely Datetime and PJMW_MW.</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The data</a:t>
            </a:r>
            <a:r>
              <a:rPr lang="en-US" sz="1800" dirty="0">
                <a:solidFill>
                  <a:schemeClr val="dk1"/>
                </a:solidFill>
                <a:latin typeface="Times New Roman" panose="02020603050405020304" pitchFamily="18" charset="0"/>
                <a:cs typeface="Times New Roman" panose="02020603050405020304" pitchFamily="18" charset="0"/>
                <a:sym typeface="Century Gothic"/>
              </a:rPr>
              <a:t> is in datetime format. One day has 24 observations of at interval of 1 hours each.</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The data starts from </a:t>
            </a:r>
            <a:r>
              <a:rPr lang="en-IN" sz="1800" b="1" i="0" u="sng" dirty="0">
                <a:solidFill>
                  <a:srgbClr val="000000"/>
                </a:solidFill>
                <a:effectLst/>
                <a:latin typeface="Times New Roman" panose="02020603050405020304" pitchFamily="18" charset="0"/>
                <a:cs typeface="Times New Roman" panose="02020603050405020304" pitchFamily="18" charset="0"/>
              </a:rPr>
              <a:t>2002-04-01</a:t>
            </a:r>
            <a:r>
              <a:rPr lang="en-IN" sz="1800" b="0" i="0" dirty="0">
                <a:solidFill>
                  <a:srgbClr val="000000"/>
                </a:solidFill>
                <a:effectLst/>
                <a:latin typeface="Times New Roman" panose="02020603050405020304" pitchFamily="18" charset="0"/>
                <a:cs typeface="Times New Roman" panose="02020603050405020304" pitchFamily="18" charset="0"/>
              </a:rPr>
              <a:t> to </a:t>
            </a:r>
            <a:r>
              <a:rPr lang="en-IN" sz="1800" b="1" i="0" u="sng" dirty="0">
                <a:solidFill>
                  <a:srgbClr val="000000"/>
                </a:solidFill>
                <a:effectLst/>
                <a:latin typeface="Times New Roman" panose="02020603050405020304" pitchFamily="18" charset="0"/>
                <a:cs typeface="Times New Roman" panose="02020603050405020304" pitchFamily="18" charset="0"/>
              </a:rPr>
              <a:t>2018-08-03</a:t>
            </a:r>
            <a:r>
              <a:rPr lang="en-IN" sz="1800" b="1" i="0" dirty="0">
                <a:solidFill>
                  <a:srgbClr val="000000"/>
                </a:solidFill>
                <a:effectLst/>
                <a:latin typeface="Times New Roman" panose="02020603050405020304" pitchFamily="18" charset="0"/>
                <a:cs typeface="Times New Roman" panose="02020603050405020304" pitchFamily="18" charset="0"/>
              </a:rPr>
              <a:t>.</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IN" sz="1800" u="none" strike="noStrike" cap="none" dirty="0">
                <a:latin typeface="Times New Roman" panose="02020603050405020304" pitchFamily="18" charset="0"/>
                <a:cs typeface="Times New Roman" panose="02020603050405020304" pitchFamily="18" charset="0"/>
                <a:sym typeface="Arial"/>
              </a:rPr>
              <a:t>PJMW_</a:t>
            </a:r>
            <a:r>
              <a:rPr lang="en-IN" sz="1800" dirty="0">
                <a:latin typeface="Times New Roman" panose="02020603050405020304" pitchFamily="18" charset="0"/>
                <a:cs typeface="Times New Roman" panose="02020603050405020304" pitchFamily="18" charset="0"/>
              </a:rPr>
              <a:t>MW column has energy consumption in </a:t>
            </a:r>
            <a:r>
              <a:rPr lang="en-IN" sz="1800" b="1" dirty="0">
                <a:latin typeface="Times New Roman" panose="02020603050405020304" pitchFamily="18" charset="0"/>
                <a:cs typeface="Times New Roman" panose="02020603050405020304" pitchFamily="18" charset="0"/>
              </a:rPr>
              <a:t>Megawatts</a:t>
            </a:r>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MW</a:t>
            </a:r>
            <a:r>
              <a:rPr lang="en-IN" sz="1800" dirty="0">
                <a:latin typeface="Times New Roman" panose="02020603050405020304" pitchFamily="18" charset="0"/>
                <a:cs typeface="Times New Roman" panose="02020603050405020304" pitchFamily="18" charset="0"/>
              </a:rPr>
              <a:t>).</a:t>
            </a:r>
            <a:endParaRPr sz="180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graphicFrame>
        <p:nvGraphicFramePr>
          <p:cNvPr id="12" name="Table 11">
            <a:extLst>
              <a:ext uri="{FF2B5EF4-FFF2-40B4-BE49-F238E27FC236}">
                <a16:creationId xmlns:a16="http://schemas.microsoft.com/office/drawing/2014/main" id="{7E5DAF36-B086-D541-C586-F9C4CB8B1A7A}"/>
              </a:ext>
            </a:extLst>
          </p:cNvPr>
          <p:cNvGraphicFramePr>
            <a:graphicFrameLocks noGrp="1"/>
          </p:cNvGraphicFramePr>
          <p:nvPr>
            <p:extLst>
              <p:ext uri="{D42A27DB-BD31-4B8C-83A1-F6EECF244321}">
                <p14:modId xmlns:p14="http://schemas.microsoft.com/office/powerpoint/2010/main" val="1976061591"/>
              </p:ext>
            </p:extLst>
          </p:nvPr>
        </p:nvGraphicFramePr>
        <p:xfrm>
          <a:off x="185195" y="2954179"/>
          <a:ext cx="5581845" cy="3657600"/>
        </p:xfrm>
        <a:graphic>
          <a:graphicData uri="http://schemas.openxmlformats.org/drawingml/2006/table">
            <a:tbl>
              <a:tblPr/>
              <a:tblGrid>
                <a:gridCol w="1860615">
                  <a:extLst>
                    <a:ext uri="{9D8B030D-6E8A-4147-A177-3AD203B41FA5}">
                      <a16:colId xmlns:a16="http://schemas.microsoft.com/office/drawing/2014/main" val="4200741268"/>
                    </a:ext>
                  </a:extLst>
                </a:gridCol>
                <a:gridCol w="1860615">
                  <a:extLst>
                    <a:ext uri="{9D8B030D-6E8A-4147-A177-3AD203B41FA5}">
                      <a16:colId xmlns:a16="http://schemas.microsoft.com/office/drawing/2014/main" val="3945735026"/>
                    </a:ext>
                  </a:extLst>
                </a:gridCol>
                <a:gridCol w="1860615">
                  <a:extLst>
                    <a:ext uri="{9D8B030D-6E8A-4147-A177-3AD203B41FA5}">
                      <a16:colId xmlns:a16="http://schemas.microsoft.com/office/drawing/2014/main" val="481841852"/>
                    </a:ext>
                  </a:extLst>
                </a:gridCol>
              </a:tblGrid>
              <a:tr h="179128">
                <a:tc>
                  <a:txBody>
                    <a:bodyPr/>
                    <a:lstStyle/>
                    <a:p>
                      <a:endParaRPr lang="en-IN">
                        <a:effectLst/>
                        <a:latin typeface="+mj-lt"/>
                      </a:endParaRPr>
                    </a:p>
                  </a:txBody>
                  <a:tcPr anchor="ctr">
                    <a:lnL>
                      <a:noFill/>
                    </a:lnL>
                    <a:lnR>
                      <a:noFill/>
                    </a:lnR>
                    <a:lnT>
                      <a:noFill/>
                    </a:lnT>
                    <a:lnB>
                      <a:noFill/>
                    </a:lnB>
                    <a:solidFill>
                      <a:srgbClr val="FFFFFF"/>
                    </a:solidFill>
                  </a:tcPr>
                </a:tc>
                <a:tc>
                  <a:txBody>
                    <a:bodyPr/>
                    <a:lstStyle/>
                    <a:p>
                      <a:r>
                        <a:rPr lang="en-IN" b="1" i="0">
                          <a:solidFill>
                            <a:srgbClr val="000000"/>
                          </a:solidFill>
                          <a:effectLst/>
                          <a:latin typeface="+mj-lt"/>
                        </a:rPr>
                        <a:t>Datetime</a:t>
                      </a:r>
                      <a:endParaRPr lang="en-IN">
                        <a:effectLst/>
                        <a:latin typeface="+mj-lt"/>
                      </a:endParaRPr>
                    </a:p>
                  </a:txBody>
                  <a:tcPr anchor="ctr">
                    <a:lnL>
                      <a:noFill/>
                    </a:lnL>
                    <a:lnR>
                      <a:noFill/>
                    </a:lnR>
                    <a:lnT>
                      <a:noFill/>
                    </a:lnT>
                    <a:lnB>
                      <a:noFill/>
                    </a:lnB>
                    <a:solidFill>
                      <a:srgbClr val="FFFFFF"/>
                    </a:solidFill>
                  </a:tcPr>
                </a:tc>
                <a:tc>
                  <a:txBody>
                    <a:bodyPr/>
                    <a:lstStyle/>
                    <a:p>
                      <a:r>
                        <a:rPr lang="en-IN" b="1" i="0" dirty="0">
                          <a:solidFill>
                            <a:srgbClr val="000000"/>
                          </a:solidFill>
                          <a:effectLst/>
                          <a:latin typeface="+mj-lt"/>
                        </a:rPr>
                        <a:t>PJMW_MW</a:t>
                      </a:r>
                      <a:endParaRPr lang="en-IN" dirty="0">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3605356211"/>
                  </a:ext>
                </a:extLst>
              </a:tr>
              <a:tr h="304518">
                <a:tc>
                  <a:txBody>
                    <a:bodyPr/>
                    <a:lstStyle/>
                    <a:p>
                      <a:r>
                        <a:rPr lang="en-IN" b="1" i="0" dirty="0">
                          <a:solidFill>
                            <a:srgbClr val="000000"/>
                          </a:solidFill>
                          <a:effectLst/>
                          <a:latin typeface="+mj-lt"/>
                        </a:rPr>
                        <a:t>0</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2002-04-01 01:00:00</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4374</a:t>
                      </a:r>
                      <a:endParaRPr lang="en-IN">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1018926602"/>
                  </a:ext>
                </a:extLst>
              </a:tr>
              <a:tr h="304518">
                <a:tc>
                  <a:txBody>
                    <a:bodyPr/>
                    <a:lstStyle/>
                    <a:p>
                      <a:r>
                        <a:rPr lang="en-IN" b="1" i="0">
                          <a:solidFill>
                            <a:srgbClr val="000000"/>
                          </a:solidFill>
                          <a:effectLst/>
                          <a:latin typeface="+mj-lt"/>
                        </a:rPr>
                        <a:t>1</a:t>
                      </a:r>
                      <a:endParaRPr lang="en-IN">
                        <a:effectLst/>
                        <a:latin typeface="+mj-lt"/>
                      </a:endParaRPr>
                    </a:p>
                  </a:txBody>
                  <a:tcPr anchor="ctr">
                    <a:lnL>
                      <a:noFill/>
                    </a:lnL>
                    <a:lnR>
                      <a:noFill/>
                    </a:lnR>
                    <a:lnT>
                      <a:noFill/>
                    </a:lnT>
                    <a:lnB>
                      <a:noFill/>
                    </a:lnB>
                    <a:solidFill>
                      <a:srgbClr val="FFFFFF"/>
                    </a:solidFill>
                  </a:tcPr>
                </a:tc>
                <a:tc>
                  <a:txBody>
                    <a:bodyPr/>
                    <a:lstStyle/>
                    <a:p>
                      <a:r>
                        <a:rPr lang="en-IN" b="0" i="0" dirty="0">
                          <a:solidFill>
                            <a:srgbClr val="000000"/>
                          </a:solidFill>
                          <a:effectLst/>
                          <a:latin typeface="+mj-lt"/>
                        </a:rPr>
                        <a:t>2002-04-01 02:00:00</a:t>
                      </a:r>
                      <a:endParaRPr lang="en-IN" dirty="0">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4306</a:t>
                      </a:r>
                      <a:endParaRPr lang="en-IN">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2221270515"/>
                  </a:ext>
                </a:extLst>
              </a:tr>
              <a:tr h="304518">
                <a:tc>
                  <a:txBody>
                    <a:bodyPr/>
                    <a:lstStyle/>
                    <a:p>
                      <a:r>
                        <a:rPr lang="en-IN" b="1" i="0">
                          <a:solidFill>
                            <a:srgbClr val="000000"/>
                          </a:solidFill>
                          <a:effectLst/>
                          <a:latin typeface="+mj-lt"/>
                        </a:rPr>
                        <a:t>2</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2002-04-01 03:00:00</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4322</a:t>
                      </a:r>
                      <a:endParaRPr lang="en-IN">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1620961111"/>
                  </a:ext>
                </a:extLst>
              </a:tr>
              <a:tr h="304518">
                <a:tc>
                  <a:txBody>
                    <a:bodyPr/>
                    <a:lstStyle/>
                    <a:p>
                      <a:r>
                        <a:rPr lang="en-IN" b="1" i="0">
                          <a:solidFill>
                            <a:srgbClr val="000000"/>
                          </a:solidFill>
                          <a:effectLst/>
                          <a:latin typeface="+mj-lt"/>
                        </a:rPr>
                        <a:t>3</a:t>
                      </a:r>
                      <a:endParaRPr lang="en-IN">
                        <a:effectLst/>
                        <a:latin typeface="+mj-lt"/>
                      </a:endParaRPr>
                    </a:p>
                  </a:txBody>
                  <a:tcPr anchor="ctr">
                    <a:lnL>
                      <a:noFill/>
                    </a:lnL>
                    <a:lnR>
                      <a:noFill/>
                    </a:lnR>
                    <a:lnT>
                      <a:noFill/>
                    </a:lnT>
                    <a:lnB>
                      <a:noFill/>
                    </a:lnB>
                    <a:solidFill>
                      <a:srgbClr val="FFFFFF"/>
                    </a:solidFill>
                  </a:tcPr>
                </a:tc>
                <a:tc>
                  <a:txBody>
                    <a:bodyPr/>
                    <a:lstStyle/>
                    <a:p>
                      <a:r>
                        <a:rPr lang="en-IN" b="0" i="0" dirty="0">
                          <a:solidFill>
                            <a:srgbClr val="000000"/>
                          </a:solidFill>
                          <a:effectLst/>
                          <a:latin typeface="+mj-lt"/>
                        </a:rPr>
                        <a:t>2002-04-01 04:00:00</a:t>
                      </a:r>
                      <a:endParaRPr lang="en-IN" dirty="0">
                        <a:effectLst/>
                        <a:latin typeface="+mj-lt"/>
                      </a:endParaRPr>
                    </a:p>
                  </a:txBody>
                  <a:tcPr anchor="ctr">
                    <a:lnL>
                      <a:noFill/>
                    </a:lnL>
                    <a:lnR>
                      <a:noFill/>
                    </a:lnR>
                    <a:lnT>
                      <a:noFill/>
                    </a:lnT>
                    <a:lnB>
                      <a:noFill/>
                    </a:lnB>
                    <a:solidFill>
                      <a:srgbClr val="FFFFFF"/>
                    </a:solidFill>
                  </a:tcPr>
                </a:tc>
                <a:tc>
                  <a:txBody>
                    <a:bodyPr/>
                    <a:lstStyle/>
                    <a:p>
                      <a:r>
                        <a:rPr lang="en-IN" b="0" i="0" dirty="0">
                          <a:solidFill>
                            <a:srgbClr val="000000"/>
                          </a:solidFill>
                          <a:effectLst/>
                          <a:latin typeface="+mj-lt"/>
                        </a:rPr>
                        <a:t>4359</a:t>
                      </a:r>
                      <a:endParaRPr lang="en-IN" dirty="0">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1920307090"/>
                  </a:ext>
                </a:extLst>
              </a:tr>
              <a:tr h="304518">
                <a:tc>
                  <a:txBody>
                    <a:bodyPr/>
                    <a:lstStyle/>
                    <a:p>
                      <a:r>
                        <a:rPr lang="en-IN" b="1" i="0">
                          <a:solidFill>
                            <a:srgbClr val="000000"/>
                          </a:solidFill>
                          <a:effectLst/>
                          <a:latin typeface="+mj-lt"/>
                        </a:rPr>
                        <a:t>4</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2002-04-01 05:00:00</a:t>
                      </a:r>
                      <a:endParaRPr lang="en-IN">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4436</a:t>
                      </a:r>
                      <a:endParaRPr lang="en-IN" dirty="0">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837834347"/>
                  </a:ext>
                </a:extLst>
              </a:tr>
              <a:tr h="179128">
                <a:tc>
                  <a:txBody>
                    <a:bodyPr/>
                    <a:lstStyle/>
                    <a:p>
                      <a:r>
                        <a:rPr lang="en-IN" b="1" i="0">
                          <a:solidFill>
                            <a:srgbClr val="000000"/>
                          </a:solidFill>
                          <a:effectLst/>
                          <a:latin typeface="+mj-lt"/>
                        </a:rPr>
                        <a:t>...</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a:t>
                      </a:r>
                      <a:endParaRPr lang="en-IN">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4113625495"/>
                  </a:ext>
                </a:extLst>
              </a:tr>
              <a:tr h="304518">
                <a:tc>
                  <a:txBody>
                    <a:bodyPr/>
                    <a:lstStyle/>
                    <a:p>
                      <a:r>
                        <a:rPr lang="en-IN" b="1" i="0">
                          <a:solidFill>
                            <a:srgbClr val="000000"/>
                          </a:solidFill>
                          <a:effectLst/>
                          <a:latin typeface="+mj-lt"/>
                        </a:rPr>
                        <a:t>143201</a:t>
                      </a:r>
                      <a:endParaRPr lang="en-IN">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2018-08-02 20:00:00</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6545</a:t>
                      </a:r>
                      <a:endParaRPr lang="en-IN">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44026331"/>
                  </a:ext>
                </a:extLst>
              </a:tr>
              <a:tr h="304518">
                <a:tc>
                  <a:txBody>
                    <a:bodyPr/>
                    <a:lstStyle/>
                    <a:p>
                      <a:r>
                        <a:rPr lang="en-IN" b="1" i="0">
                          <a:solidFill>
                            <a:srgbClr val="000000"/>
                          </a:solidFill>
                          <a:effectLst/>
                          <a:latin typeface="+mj-lt"/>
                        </a:rPr>
                        <a:t>143202</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2018-08-02 21:00:00</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6496</a:t>
                      </a:r>
                      <a:endParaRPr lang="en-IN">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1142247304"/>
                  </a:ext>
                </a:extLst>
              </a:tr>
              <a:tr h="304518">
                <a:tc>
                  <a:txBody>
                    <a:bodyPr/>
                    <a:lstStyle/>
                    <a:p>
                      <a:r>
                        <a:rPr lang="en-IN" b="1" i="0">
                          <a:solidFill>
                            <a:srgbClr val="000000"/>
                          </a:solidFill>
                          <a:effectLst/>
                          <a:latin typeface="+mj-lt"/>
                        </a:rPr>
                        <a:t>143203</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2018-08-02 22:00:00</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6325</a:t>
                      </a:r>
                      <a:endParaRPr lang="en-IN">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1930046329"/>
                  </a:ext>
                </a:extLst>
              </a:tr>
              <a:tr h="304518">
                <a:tc>
                  <a:txBody>
                    <a:bodyPr/>
                    <a:lstStyle/>
                    <a:p>
                      <a:r>
                        <a:rPr lang="en-IN" b="1" i="0">
                          <a:solidFill>
                            <a:srgbClr val="000000"/>
                          </a:solidFill>
                          <a:effectLst/>
                          <a:latin typeface="+mj-lt"/>
                        </a:rPr>
                        <a:t>143204</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2018-08-02 23:00:00</a:t>
                      </a:r>
                      <a:endParaRPr lang="en-IN">
                        <a:effectLst/>
                        <a:latin typeface="+mj-lt"/>
                      </a:endParaRPr>
                    </a:p>
                  </a:txBody>
                  <a:tcPr anchor="ctr">
                    <a:lnL>
                      <a:noFill/>
                    </a:lnL>
                    <a:lnR>
                      <a:noFill/>
                    </a:lnR>
                    <a:lnT>
                      <a:noFill/>
                    </a:lnT>
                    <a:lnB>
                      <a:noFill/>
                    </a:lnB>
                    <a:solidFill>
                      <a:srgbClr val="FFFFFF"/>
                    </a:solidFill>
                  </a:tcPr>
                </a:tc>
                <a:tc>
                  <a:txBody>
                    <a:bodyPr/>
                    <a:lstStyle/>
                    <a:p>
                      <a:r>
                        <a:rPr lang="en-IN" b="0" i="0" dirty="0">
                          <a:solidFill>
                            <a:srgbClr val="000000"/>
                          </a:solidFill>
                          <a:effectLst/>
                          <a:latin typeface="+mj-lt"/>
                        </a:rPr>
                        <a:t>5892</a:t>
                      </a:r>
                      <a:endParaRPr lang="en-IN" dirty="0">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4057444294"/>
                  </a:ext>
                </a:extLst>
              </a:tr>
              <a:tr h="304518">
                <a:tc>
                  <a:txBody>
                    <a:bodyPr/>
                    <a:lstStyle/>
                    <a:p>
                      <a:r>
                        <a:rPr lang="en-IN" b="1" i="0" dirty="0">
                          <a:solidFill>
                            <a:srgbClr val="000000"/>
                          </a:solidFill>
                          <a:effectLst/>
                          <a:latin typeface="+mj-lt"/>
                        </a:rPr>
                        <a:t>143205</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2018-08-03 00:00:00</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5489</a:t>
                      </a:r>
                      <a:endParaRPr lang="en-IN" dirty="0">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915022801"/>
                  </a:ext>
                </a:extLst>
              </a:tr>
            </a:tbl>
          </a:graphicData>
        </a:graphic>
      </p:graphicFrame>
      <p:sp>
        <p:nvSpPr>
          <p:cNvPr id="13" name="Rectangle 6">
            <a:extLst>
              <a:ext uri="{FF2B5EF4-FFF2-40B4-BE49-F238E27FC236}">
                <a16:creationId xmlns:a16="http://schemas.microsoft.com/office/drawing/2014/main" id="{450BFEF9-D464-4F58-C5E2-42443297833B}"/>
              </a:ext>
            </a:extLst>
          </p:cNvPr>
          <p:cNvSpPr>
            <a:spLocks noChangeArrowheads="1"/>
          </p:cNvSpPr>
          <p:nvPr/>
        </p:nvSpPr>
        <p:spPr bwMode="auto">
          <a:xfrm>
            <a:off x="185195" y="6611779"/>
            <a:ext cx="16417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j-lt"/>
              </a:rPr>
              <a:t>143206 rows × 2 columns</a:t>
            </a:r>
            <a:endParaRPr kumimoji="0" lang="en-US" altLang="en-US" sz="1800" b="0" i="0" u="none" strike="noStrike" cap="none" normalizeH="0" baseline="0" dirty="0">
              <a:ln>
                <a:noFill/>
              </a:ln>
              <a:solidFill>
                <a:schemeClr val="tx1"/>
              </a:solidFill>
              <a:effectLst/>
              <a:latin typeface="+mj-lt"/>
            </a:endParaRPr>
          </a:p>
        </p:txBody>
      </p:sp>
      <p:sp>
        <p:nvSpPr>
          <p:cNvPr id="14" name="Google Shape;371;p5">
            <a:extLst>
              <a:ext uri="{FF2B5EF4-FFF2-40B4-BE49-F238E27FC236}">
                <a16:creationId xmlns:a16="http://schemas.microsoft.com/office/drawing/2014/main" id="{EE991F25-4E48-3DC3-96BD-D022501CF561}"/>
              </a:ext>
            </a:extLst>
          </p:cNvPr>
          <p:cNvSpPr txBox="1"/>
          <p:nvPr/>
        </p:nvSpPr>
        <p:spPr>
          <a:xfrm>
            <a:off x="5949987" y="3041611"/>
            <a:ext cx="3008818" cy="3416279"/>
          </a:xfrm>
          <a:prstGeom prst="rect">
            <a:avLst/>
          </a:prstGeom>
          <a:noFill/>
          <a:ln>
            <a:noFill/>
          </a:ln>
        </p:spPr>
        <p:txBody>
          <a:bodyPr spcFirstLastPara="1" wrap="square" lIns="91425" tIns="45700" rIns="91425" bIns="45700" anchor="t" anchorCtr="0">
            <a:sp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The datatypes of Datetime column is datetime and PJMW_MW is integer.</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In our dataset there are </a:t>
            </a:r>
            <a:r>
              <a:rPr lang="en-US" sz="1800" dirty="0">
                <a:solidFill>
                  <a:srgbClr val="00B050"/>
                </a:solidFill>
                <a:latin typeface="Times New Roman" panose="02020603050405020304" pitchFamily="18" charset="0"/>
                <a:cs typeface="Times New Roman" panose="02020603050405020304" pitchFamily="18" charset="0"/>
                <a:sym typeface="Century Gothic"/>
              </a:rPr>
              <a:t>no null and duplicate</a:t>
            </a:r>
            <a:r>
              <a:rPr lang="en-US" sz="1800" dirty="0">
                <a:solidFill>
                  <a:schemeClr val="dk1"/>
                </a:solidFill>
                <a:latin typeface="Times New Roman" panose="02020603050405020304" pitchFamily="18" charset="0"/>
                <a:cs typeface="Times New Roman" panose="02020603050405020304" pitchFamily="18" charset="0"/>
                <a:sym typeface="Century Gothic"/>
              </a:rPr>
              <a:t> values.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Mean = </a:t>
            </a:r>
            <a:r>
              <a:rPr lang="en-IN" sz="1800" b="0" i="0" dirty="0">
                <a:solidFill>
                  <a:srgbClr val="000000"/>
                </a:solidFill>
                <a:effectLst/>
                <a:latin typeface="Times New Roman" panose="02020603050405020304" pitchFamily="18" charset="0"/>
                <a:cs typeface="Times New Roman" panose="02020603050405020304" pitchFamily="18" charset="0"/>
              </a:rPr>
              <a:t>5602.37, </a:t>
            </a:r>
          </a:p>
          <a:p>
            <a:pPr marR="0" lvl="0" rtl="0">
              <a:lnSpc>
                <a:spcPct val="100000"/>
              </a:lnSpc>
              <a:spcBef>
                <a:spcPts val="0"/>
              </a:spcBef>
              <a:spcAft>
                <a:spcPts val="0"/>
              </a:spcAft>
              <a:buClr>
                <a:srgbClr val="000000"/>
              </a:buClr>
              <a:buSzPts val="1800"/>
            </a:pPr>
            <a:r>
              <a:rPr lang="en-IN" sz="1800" b="0" i="0" dirty="0">
                <a:solidFill>
                  <a:srgbClr val="000000"/>
                </a:solidFill>
                <a:effectLst/>
                <a:latin typeface="Times New Roman" panose="02020603050405020304" pitchFamily="18" charset="0"/>
                <a:cs typeface="Times New Roman" panose="02020603050405020304" pitchFamily="18" charset="0"/>
              </a:rPr>
              <a:t>     SD= 979.14, Q1= 4907</a:t>
            </a:r>
            <a:r>
              <a:rPr lang="en-US" sz="1800" b="0" i="0" dirty="0">
                <a:solidFill>
                  <a:schemeClr val="dk1"/>
                </a:solidFill>
                <a:effectLst/>
                <a:latin typeface="Times New Roman" panose="02020603050405020304" pitchFamily="18" charset="0"/>
                <a:cs typeface="Times New Roman" panose="02020603050405020304" pitchFamily="18" charset="0"/>
                <a:sym typeface="Century Gothic"/>
              </a:rPr>
              <a:t>,</a:t>
            </a:r>
          </a:p>
          <a:p>
            <a:pPr marR="0" lvl="0" rtl="0">
              <a:lnSpc>
                <a:spcPct val="100000"/>
              </a:lnSpc>
              <a:spcBef>
                <a:spcPts val="0"/>
              </a:spcBef>
              <a:spcAft>
                <a:spcPts val="0"/>
              </a:spcAft>
              <a:buClr>
                <a:srgbClr val="000000"/>
              </a:buClr>
              <a:buSzPts val="1800"/>
            </a:pPr>
            <a:r>
              <a:rPr lang="en-US" sz="1800" b="0" i="0" dirty="0">
                <a:solidFill>
                  <a:schemeClr val="dk1"/>
                </a:solidFill>
                <a:effectLst/>
                <a:latin typeface="Times New Roman" panose="02020603050405020304" pitchFamily="18" charset="0"/>
                <a:cs typeface="Times New Roman" panose="02020603050405020304" pitchFamily="18" charset="0"/>
                <a:sym typeface="Century Gothic"/>
              </a:rPr>
              <a:t>     Q3= 6252, Median= 55</a:t>
            </a:r>
            <a:r>
              <a:rPr lang="en-US" sz="1800" dirty="0">
                <a:solidFill>
                  <a:schemeClr val="dk1"/>
                </a:solidFill>
                <a:latin typeface="Times New Roman" panose="02020603050405020304" pitchFamily="18" charset="0"/>
                <a:cs typeface="Times New Roman" panose="02020603050405020304" pitchFamily="18" charset="0"/>
                <a:sym typeface="Century Gothic"/>
              </a:rPr>
              <a:t>30.</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US" sz="1800" b="1" i="0" dirty="0">
                <a:solidFill>
                  <a:schemeClr val="dk1"/>
                </a:solidFill>
                <a:effectLst/>
                <a:latin typeface="Times New Roman" panose="02020603050405020304" pitchFamily="18" charset="0"/>
                <a:cs typeface="Times New Roman" panose="02020603050405020304" pitchFamily="18" charset="0"/>
                <a:sym typeface="Century Gothic"/>
              </a:rPr>
              <a:t>Mean</a:t>
            </a:r>
            <a:r>
              <a:rPr lang="en-US" sz="1800" b="0" i="0" dirty="0">
                <a:solidFill>
                  <a:schemeClr val="dk1"/>
                </a:solidFill>
                <a:effectLst/>
                <a:latin typeface="Times New Roman" panose="02020603050405020304" pitchFamily="18" charset="0"/>
                <a:cs typeface="Times New Roman" panose="02020603050405020304" pitchFamily="18" charset="0"/>
                <a:sym typeface="Century Gothic"/>
              </a:rPr>
              <a:t> </a:t>
            </a:r>
            <a:r>
              <a:rPr lang="en-US" sz="1800" dirty="0">
                <a:solidFill>
                  <a:schemeClr val="dk1"/>
                </a:solidFill>
                <a:latin typeface="Times New Roman" panose="02020603050405020304" pitchFamily="18" charset="0"/>
                <a:cs typeface="Times New Roman" panose="02020603050405020304" pitchFamily="18" charset="0"/>
                <a:sym typeface="Century Gothic"/>
              </a:rPr>
              <a:t>and </a:t>
            </a:r>
            <a:r>
              <a:rPr lang="en-US" sz="1800" b="1" dirty="0">
                <a:solidFill>
                  <a:schemeClr val="dk1"/>
                </a:solidFill>
                <a:latin typeface="Times New Roman" panose="02020603050405020304" pitchFamily="18" charset="0"/>
                <a:cs typeface="Times New Roman" panose="02020603050405020304" pitchFamily="18" charset="0"/>
                <a:sym typeface="Century Gothic"/>
              </a:rPr>
              <a:t>median</a:t>
            </a:r>
            <a:r>
              <a:rPr lang="en-US" sz="1800" dirty="0">
                <a:solidFill>
                  <a:schemeClr val="dk1"/>
                </a:solidFill>
                <a:latin typeface="Times New Roman" panose="02020603050405020304" pitchFamily="18" charset="0"/>
                <a:cs typeface="Times New Roman" panose="02020603050405020304" pitchFamily="18" charset="0"/>
                <a:sym typeface="Century Gothic"/>
              </a:rPr>
              <a:t> are nearly same so we can say that our data is </a:t>
            </a:r>
            <a:r>
              <a:rPr lang="en-US" sz="1800" b="1" dirty="0">
                <a:solidFill>
                  <a:schemeClr val="dk1"/>
                </a:solidFill>
                <a:latin typeface="Times New Roman" panose="02020603050405020304" pitchFamily="18" charset="0"/>
                <a:cs typeface="Times New Roman" panose="02020603050405020304" pitchFamily="18" charset="0"/>
                <a:sym typeface="Century Gothic"/>
              </a:rPr>
              <a:t>normally distributed</a:t>
            </a:r>
            <a:r>
              <a:rPr lang="en-US" sz="1800" dirty="0">
                <a:solidFill>
                  <a:schemeClr val="dk1"/>
                </a:solidFill>
                <a:latin typeface="Times New Roman" panose="02020603050405020304" pitchFamily="18" charset="0"/>
                <a:cs typeface="Times New Roman" panose="02020603050405020304" pitchFamily="18" charset="0"/>
                <a:sym typeface="Century Gothic"/>
              </a:rPr>
              <a:t>.</a:t>
            </a:r>
            <a:endParaRPr lang="en-US" sz="1800" b="0" i="0" dirty="0">
              <a:solidFill>
                <a:schemeClr val="dk1"/>
              </a:solidFill>
              <a:effectLst/>
              <a:latin typeface="Times New Roman" panose="02020603050405020304" pitchFamily="18" charset="0"/>
              <a:cs typeface="Times New Roman" panose="02020603050405020304" pitchFamily="18" charset="0"/>
              <a:sym typeface="Century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1C866449-8A76-288F-39F5-170DAA3EA218}"/>
              </a:ext>
            </a:extLst>
          </p:cNvPr>
          <p:cNvPicPr>
            <a:picLocks noChangeAspect="1"/>
          </p:cNvPicPr>
          <p:nvPr/>
        </p:nvPicPr>
        <p:blipFill>
          <a:blip r:embed="rId4"/>
          <a:stretch>
            <a:fillRect/>
          </a:stretch>
        </p:blipFill>
        <p:spPr>
          <a:xfrm>
            <a:off x="0" y="1398556"/>
            <a:ext cx="9144000" cy="4060888"/>
          </a:xfrm>
          <a:prstGeom prst="rect">
            <a:avLst/>
          </a:prstGeom>
        </p:spPr>
      </p:pic>
      <p:sp>
        <p:nvSpPr>
          <p:cNvPr id="4" name="TextBox 3">
            <a:extLst>
              <a:ext uri="{FF2B5EF4-FFF2-40B4-BE49-F238E27FC236}">
                <a16:creationId xmlns:a16="http://schemas.microsoft.com/office/drawing/2014/main" id="{977F9487-CE4A-5355-4A33-64629010CC53}"/>
              </a:ext>
            </a:extLst>
          </p:cNvPr>
          <p:cNvSpPr txBox="1"/>
          <p:nvPr/>
        </p:nvSpPr>
        <p:spPr>
          <a:xfrm>
            <a:off x="0" y="706615"/>
            <a:ext cx="7107875" cy="461665"/>
          </a:xfrm>
          <a:prstGeom prst="rect">
            <a:avLst/>
          </a:prstGeom>
          <a:noFill/>
        </p:spPr>
        <p:txBody>
          <a:bodyPr wrap="square">
            <a:spAutoFit/>
          </a:bodyPr>
          <a:lstStyle/>
          <a:p>
            <a:pPr marR="0" lvl="0" algn="l" rtl="0">
              <a:lnSpc>
                <a:spcPct val="100000"/>
              </a:lnSpc>
              <a:spcBef>
                <a:spcPts val="0"/>
              </a:spcBef>
              <a:spcAft>
                <a:spcPts val="0"/>
              </a:spcAft>
              <a:buClr>
                <a:srgbClr val="000000"/>
              </a:buClr>
              <a:buSzPts val="2800"/>
            </a:pPr>
            <a:r>
              <a:rPr lang="en-US" sz="2400" b="1" dirty="0">
                <a:solidFill>
                  <a:schemeClr val="accent5"/>
                </a:solidFill>
                <a:latin typeface="Times New Roman" panose="02020603050405020304" pitchFamily="18" charset="0"/>
                <a:cs typeface="Times New Roman" panose="02020603050405020304" pitchFamily="18" charset="0"/>
              </a:rPr>
              <a:t>Forecast For Specific Date and Time :</a:t>
            </a:r>
          </a:p>
        </p:txBody>
      </p:sp>
    </p:spTree>
    <p:extLst>
      <p:ext uri="{BB962C8B-B14F-4D97-AF65-F5344CB8AC3E}">
        <p14:creationId xmlns:p14="http://schemas.microsoft.com/office/powerpoint/2010/main" val="3995455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EA512819-52D7-7533-1590-14DA96030AD4}"/>
              </a:ext>
            </a:extLst>
          </p:cNvPr>
          <p:cNvSpPr txBox="1"/>
          <p:nvPr/>
        </p:nvSpPr>
        <p:spPr>
          <a:xfrm>
            <a:off x="0" y="49939"/>
            <a:ext cx="7107875" cy="461665"/>
          </a:xfrm>
          <a:prstGeom prst="rect">
            <a:avLst/>
          </a:prstGeom>
          <a:noFill/>
        </p:spPr>
        <p:txBody>
          <a:bodyPr wrap="square">
            <a:spAutoFit/>
          </a:bodyPr>
          <a:lstStyle/>
          <a:p>
            <a:pPr marR="0" lvl="0" algn="l" rtl="0">
              <a:lnSpc>
                <a:spcPct val="100000"/>
              </a:lnSpc>
              <a:spcBef>
                <a:spcPts val="0"/>
              </a:spcBef>
              <a:spcAft>
                <a:spcPts val="0"/>
              </a:spcAft>
              <a:buClr>
                <a:srgbClr val="000000"/>
              </a:buClr>
              <a:buSzPts val="2800"/>
            </a:pPr>
            <a:r>
              <a:rPr lang="en-US" sz="2400" b="1" dirty="0">
                <a:solidFill>
                  <a:schemeClr val="accent5"/>
                </a:solidFill>
                <a:latin typeface="Times New Roman" panose="02020603050405020304" pitchFamily="18" charset="0"/>
                <a:cs typeface="Times New Roman" panose="02020603050405020304" pitchFamily="18" charset="0"/>
              </a:rPr>
              <a:t>Forecast for next ‘n’ Days from selected Date :</a:t>
            </a:r>
          </a:p>
        </p:txBody>
      </p:sp>
      <p:pic>
        <p:nvPicPr>
          <p:cNvPr id="4" name="Picture 3">
            <a:extLst>
              <a:ext uri="{FF2B5EF4-FFF2-40B4-BE49-F238E27FC236}">
                <a16:creationId xmlns:a16="http://schemas.microsoft.com/office/drawing/2014/main" id="{8536FF2F-C5E8-0654-FCE5-702ED49E59EF}"/>
              </a:ext>
            </a:extLst>
          </p:cNvPr>
          <p:cNvPicPr>
            <a:picLocks noChangeAspect="1"/>
          </p:cNvPicPr>
          <p:nvPr/>
        </p:nvPicPr>
        <p:blipFill>
          <a:blip r:embed="rId4"/>
          <a:stretch>
            <a:fillRect/>
          </a:stretch>
        </p:blipFill>
        <p:spPr>
          <a:xfrm>
            <a:off x="0" y="511605"/>
            <a:ext cx="9144000" cy="3891584"/>
          </a:xfrm>
          <a:prstGeom prst="rect">
            <a:avLst/>
          </a:prstGeom>
        </p:spPr>
      </p:pic>
      <p:pic>
        <p:nvPicPr>
          <p:cNvPr id="5" name="Picture 4">
            <a:extLst>
              <a:ext uri="{FF2B5EF4-FFF2-40B4-BE49-F238E27FC236}">
                <a16:creationId xmlns:a16="http://schemas.microsoft.com/office/drawing/2014/main" id="{BF11768B-40E9-657B-909E-6154C3CB767B}"/>
              </a:ext>
            </a:extLst>
          </p:cNvPr>
          <p:cNvPicPr>
            <a:picLocks noChangeAspect="1"/>
          </p:cNvPicPr>
          <p:nvPr/>
        </p:nvPicPr>
        <p:blipFill>
          <a:blip r:embed="rId5"/>
          <a:stretch>
            <a:fillRect/>
          </a:stretch>
        </p:blipFill>
        <p:spPr>
          <a:xfrm>
            <a:off x="0" y="4403189"/>
            <a:ext cx="9144000" cy="2454811"/>
          </a:xfrm>
          <a:prstGeom prst="rect">
            <a:avLst/>
          </a:prstGeom>
        </p:spPr>
      </p:pic>
    </p:spTree>
    <p:extLst>
      <p:ext uri="{BB962C8B-B14F-4D97-AF65-F5344CB8AC3E}">
        <p14:creationId xmlns:p14="http://schemas.microsoft.com/office/powerpoint/2010/main" val="2376189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0593B759-0E52-EB33-B951-AE47691A98D2}"/>
              </a:ext>
            </a:extLst>
          </p:cNvPr>
          <p:cNvSpPr txBox="1"/>
          <p:nvPr/>
        </p:nvSpPr>
        <p:spPr>
          <a:xfrm>
            <a:off x="0" y="49939"/>
            <a:ext cx="7107875" cy="461665"/>
          </a:xfrm>
          <a:prstGeom prst="rect">
            <a:avLst/>
          </a:prstGeom>
          <a:noFill/>
        </p:spPr>
        <p:txBody>
          <a:bodyPr wrap="square">
            <a:spAutoFit/>
          </a:bodyPr>
          <a:lstStyle/>
          <a:p>
            <a:pPr marR="0" lvl="0" algn="l" rtl="0">
              <a:lnSpc>
                <a:spcPct val="100000"/>
              </a:lnSpc>
              <a:spcBef>
                <a:spcPts val="0"/>
              </a:spcBef>
              <a:spcAft>
                <a:spcPts val="0"/>
              </a:spcAft>
              <a:buClr>
                <a:srgbClr val="000000"/>
              </a:buClr>
              <a:buSzPts val="2800"/>
            </a:pPr>
            <a:r>
              <a:rPr lang="en-US" sz="2400" b="1" dirty="0">
                <a:solidFill>
                  <a:schemeClr val="accent5"/>
                </a:solidFill>
                <a:latin typeface="Times New Roman" panose="02020603050405020304" pitchFamily="18" charset="0"/>
                <a:cs typeface="Times New Roman" panose="02020603050405020304" pitchFamily="18" charset="0"/>
              </a:rPr>
              <a:t>Forecast for next ‘n’ Days from selected Date :</a:t>
            </a:r>
          </a:p>
        </p:txBody>
      </p:sp>
      <p:pic>
        <p:nvPicPr>
          <p:cNvPr id="4" name="Picture 3">
            <a:extLst>
              <a:ext uri="{FF2B5EF4-FFF2-40B4-BE49-F238E27FC236}">
                <a16:creationId xmlns:a16="http://schemas.microsoft.com/office/drawing/2014/main" id="{2798B4B5-148C-1D10-29C4-C2519A823C4B}"/>
              </a:ext>
            </a:extLst>
          </p:cNvPr>
          <p:cNvPicPr>
            <a:picLocks noChangeAspect="1"/>
          </p:cNvPicPr>
          <p:nvPr/>
        </p:nvPicPr>
        <p:blipFill>
          <a:blip r:embed="rId4"/>
          <a:stretch>
            <a:fillRect/>
          </a:stretch>
        </p:blipFill>
        <p:spPr>
          <a:xfrm>
            <a:off x="0" y="511604"/>
            <a:ext cx="9144000" cy="3799789"/>
          </a:xfrm>
          <a:prstGeom prst="rect">
            <a:avLst/>
          </a:prstGeom>
        </p:spPr>
      </p:pic>
      <p:pic>
        <p:nvPicPr>
          <p:cNvPr id="5" name="Picture 4">
            <a:extLst>
              <a:ext uri="{FF2B5EF4-FFF2-40B4-BE49-F238E27FC236}">
                <a16:creationId xmlns:a16="http://schemas.microsoft.com/office/drawing/2014/main" id="{02F0CBE6-B9A0-89EE-05B1-34D79561DC79}"/>
              </a:ext>
            </a:extLst>
          </p:cNvPr>
          <p:cNvPicPr>
            <a:picLocks noChangeAspect="1"/>
          </p:cNvPicPr>
          <p:nvPr/>
        </p:nvPicPr>
        <p:blipFill>
          <a:blip r:embed="rId5"/>
          <a:stretch>
            <a:fillRect/>
          </a:stretch>
        </p:blipFill>
        <p:spPr>
          <a:xfrm>
            <a:off x="0" y="4311393"/>
            <a:ext cx="9144000" cy="2546607"/>
          </a:xfrm>
          <a:prstGeom prst="rect">
            <a:avLst/>
          </a:prstGeom>
        </p:spPr>
      </p:pic>
    </p:spTree>
    <p:extLst>
      <p:ext uri="{BB962C8B-B14F-4D97-AF65-F5344CB8AC3E}">
        <p14:creationId xmlns:p14="http://schemas.microsoft.com/office/powerpoint/2010/main" val="892978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3428999" y="2905780"/>
            <a:ext cx="2479431" cy="58477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3200" b="1" i="0" u="none" strike="noStrike" cap="none" dirty="0">
                <a:solidFill>
                  <a:schemeClr val="accent5"/>
                </a:solidFill>
                <a:latin typeface="Times New Roman" panose="02020603050405020304" pitchFamily="18" charset="0"/>
                <a:cs typeface="Times New Roman" panose="02020603050405020304" pitchFamily="18" charset="0"/>
                <a:sym typeface="Arial"/>
              </a:rPr>
              <a:t>Thank You !</a:t>
            </a:r>
            <a:endParaRPr lang="en-US" sz="1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543385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375"/>
        <p:cNvGrpSpPr/>
        <p:nvPr/>
      </p:nvGrpSpPr>
      <p:grpSpPr>
        <a:xfrm>
          <a:off x="0" y="0"/>
          <a:ext cx="0" cy="0"/>
          <a:chOff x="0" y="0"/>
          <a:chExt cx="0" cy="0"/>
        </a:xfrm>
      </p:grpSpPr>
      <p:sp>
        <p:nvSpPr>
          <p:cNvPr id="376" name="Google Shape;376;p6"/>
          <p:cNvSpPr txBox="1"/>
          <p:nvPr/>
        </p:nvSpPr>
        <p:spPr>
          <a:xfrm>
            <a:off x="124396" y="615194"/>
            <a:ext cx="8503149" cy="5116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Data visualization :</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377" name="Google Shape;377;p6"/>
          <p:cNvSpPr/>
          <p:nvPr/>
        </p:nvSpPr>
        <p:spPr>
          <a:xfrm>
            <a:off x="124395" y="5953783"/>
            <a:ext cx="8818997" cy="923289"/>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385623"/>
              </a:buClr>
              <a:buSzPts val="1600"/>
              <a:buFont typeface="Arial" panose="020B0604020202020204" pitchFamily="34" charset="0"/>
              <a:buChar char="•"/>
            </a:pPr>
            <a:r>
              <a:rPr lang="en-US" sz="1800" b="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As we </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can see, the time series plot shows irregular patterns with dense shading while plotting years wise, that means the energy consumed by peoples is having large variance/fluctuation over years.</a:t>
            </a:r>
          </a:p>
        </p:txBody>
      </p:sp>
      <p:pic>
        <p:nvPicPr>
          <p:cNvPr id="378" name="Google Shape;378;p6"/>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2050" name="Picture 2">
            <a:extLst>
              <a:ext uri="{FF2B5EF4-FFF2-40B4-BE49-F238E27FC236}">
                <a16:creationId xmlns:a16="http://schemas.microsoft.com/office/drawing/2014/main" id="{842BC17C-7ED8-1609-D094-6209C76E89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07" y="1230388"/>
            <a:ext cx="8818998" cy="46198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9006-E4A2-A74C-8D1B-16B6115D44A1}"/>
              </a:ext>
            </a:extLst>
          </p:cNvPr>
          <p:cNvSpPr>
            <a:spLocks noGrp="1"/>
          </p:cNvSpPr>
          <p:nvPr>
            <p:ph type="title"/>
          </p:nvPr>
        </p:nvSpPr>
        <p:spPr>
          <a:xfrm>
            <a:off x="92593" y="-63257"/>
            <a:ext cx="1524000" cy="519776"/>
          </a:xfrm>
        </p:spPr>
        <p:txBody>
          <a:bodyPr>
            <a:normAutofit/>
          </a:bodyPr>
          <a:lstStyle/>
          <a:p>
            <a:r>
              <a:rPr lang="en-US" sz="2400" b="1" dirty="0">
                <a:solidFill>
                  <a:schemeClr val="accent5"/>
                </a:solidFill>
                <a:latin typeface="Times New Roman" panose="02020603050405020304" pitchFamily="18" charset="0"/>
                <a:cs typeface="Times New Roman" panose="02020603050405020304" pitchFamily="18" charset="0"/>
              </a:rPr>
              <a:t>Boxplots :</a:t>
            </a:r>
            <a:endParaRPr lang="en-IN" sz="2400" b="1" dirty="0">
              <a:solidFill>
                <a:schemeClr val="accent5"/>
              </a:solidFill>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CB1A3D2F-CE01-B132-6078-81C152EA8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97" y="519776"/>
            <a:ext cx="8958806" cy="242984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77;p6">
            <a:extLst>
              <a:ext uri="{FF2B5EF4-FFF2-40B4-BE49-F238E27FC236}">
                <a16:creationId xmlns:a16="http://schemas.microsoft.com/office/drawing/2014/main" id="{59DE6169-B7B1-FCB5-8D2D-AAA335C9EF57}"/>
              </a:ext>
            </a:extLst>
          </p:cNvPr>
          <p:cNvSpPr/>
          <p:nvPr/>
        </p:nvSpPr>
        <p:spPr>
          <a:xfrm>
            <a:off x="92595" y="5818448"/>
            <a:ext cx="8958805" cy="923289"/>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As shown in above boxplots, we see that most of outliers are on upper extreme of boxplots with some stranglers at lower extreme. While </a:t>
            </a:r>
            <a:r>
              <a:rPr lang="en-US" sz="1800" dirty="0">
                <a:solidFill>
                  <a:srgbClr val="FF0000"/>
                </a:solidFill>
                <a:latin typeface="Times New Roman" panose="02020603050405020304" pitchFamily="18" charset="0"/>
                <a:ea typeface="Verdana"/>
                <a:cs typeface="Times New Roman" panose="02020603050405020304" pitchFamily="18" charset="0"/>
                <a:sym typeface="Verdana"/>
              </a:rPr>
              <a:t>lowest energy</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usage is in </a:t>
            </a: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May 2003</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and </a:t>
            </a:r>
            <a:r>
              <a:rPr lang="en-US" sz="1800" dirty="0">
                <a:solidFill>
                  <a:srgbClr val="00B050"/>
                </a:solidFill>
                <a:latin typeface="Times New Roman" panose="02020603050405020304" pitchFamily="18" charset="0"/>
                <a:ea typeface="Verdana"/>
                <a:cs typeface="Times New Roman" panose="02020603050405020304" pitchFamily="18" charset="0"/>
                <a:sym typeface="Verdana"/>
              </a:rPr>
              <a:t>highest energy</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usage is in </a:t>
            </a: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February 2015</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a:t>
            </a:r>
            <a:endParaRPr lang="en-US" sz="1800" i="1" dirty="0">
              <a:solidFill>
                <a:schemeClr val="tx1"/>
              </a:solidFill>
              <a:latin typeface="Times New Roman" panose="02020603050405020304" pitchFamily="18" charset="0"/>
              <a:ea typeface="Verdana"/>
              <a:cs typeface="Times New Roman" panose="02020603050405020304" pitchFamily="18" charset="0"/>
              <a:sym typeface="Verdana"/>
            </a:endParaRPr>
          </a:p>
        </p:txBody>
      </p:sp>
      <p:pic>
        <p:nvPicPr>
          <p:cNvPr id="1026" name="Picture 2">
            <a:extLst>
              <a:ext uri="{FF2B5EF4-FFF2-40B4-BE49-F238E27FC236}">
                <a16:creationId xmlns:a16="http://schemas.microsoft.com/office/drawing/2014/main" id="{968DC348-7023-F520-F86B-415558EDD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93" y="3012877"/>
            <a:ext cx="8958807" cy="2742314"/>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388;p7">
            <a:extLst>
              <a:ext uri="{FF2B5EF4-FFF2-40B4-BE49-F238E27FC236}">
                <a16:creationId xmlns:a16="http://schemas.microsoft.com/office/drawing/2014/main" id="{F396EC0B-6A8D-2796-F05B-2857D2F62B07}"/>
              </a:ext>
            </a:extLst>
          </p:cNvPr>
          <p:cNvPicPr preferRelativeResize="0"/>
          <p:nvPr/>
        </p:nvPicPr>
        <p:blipFill rotWithShape="1">
          <a:blip r:embed="rId4">
            <a:alphaModFix/>
          </a:blip>
          <a:srcRect/>
          <a:stretch/>
        </p:blipFill>
        <p:spPr>
          <a:xfrm>
            <a:off x="7771754" y="70748"/>
            <a:ext cx="1187051" cy="411359"/>
          </a:xfrm>
          <a:prstGeom prst="rect">
            <a:avLst/>
          </a:prstGeom>
          <a:noFill/>
          <a:ln>
            <a:noFill/>
          </a:ln>
        </p:spPr>
      </p:pic>
    </p:spTree>
    <p:extLst>
      <p:ext uri="{BB962C8B-B14F-4D97-AF65-F5344CB8AC3E}">
        <p14:creationId xmlns:p14="http://schemas.microsoft.com/office/powerpoint/2010/main" val="2308694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96704" y="5657639"/>
            <a:ext cx="8862100" cy="64629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While plotting Empirical cumulative distribution function of energy usage </a:t>
            </a:r>
            <a:r>
              <a:rPr lang="en-US" sz="1800" i="0" dirty="0">
                <a:solidFill>
                  <a:schemeClr val="tx1"/>
                </a:solidFill>
                <a:effectLst/>
                <a:latin typeface="Times New Roman" panose="02020603050405020304" pitchFamily="18" charset="0"/>
                <a:cs typeface="Times New Roman" panose="02020603050405020304" pitchFamily="18" charset="0"/>
              </a:rPr>
              <a:t>we can see that around </a:t>
            </a:r>
            <a:r>
              <a:rPr lang="en-US" sz="1800" b="1" i="0" dirty="0">
                <a:solidFill>
                  <a:schemeClr val="tx1"/>
                </a:solidFill>
                <a:effectLst/>
                <a:latin typeface="Times New Roman" panose="02020603050405020304" pitchFamily="18" charset="0"/>
                <a:cs typeface="Times New Roman" panose="02020603050405020304" pitchFamily="18" charset="0"/>
              </a:rPr>
              <a:t>60%</a:t>
            </a:r>
            <a:r>
              <a:rPr lang="en-US" sz="1800" i="0" dirty="0">
                <a:solidFill>
                  <a:schemeClr val="tx1"/>
                </a:solidFill>
                <a:effectLst/>
                <a:latin typeface="Times New Roman" panose="02020603050405020304" pitchFamily="18" charset="0"/>
                <a:cs typeface="Times New Roman" panose="02020603050405020304" pitchFamily="18" charset="0"/>
              </a:rPr>
              <a:t> of power usage is </a:t>
            </a:r>
            <a:r>
              <a:rPr lang="en-US" sz="1800" i="0" dirty="0">
                <a:solidFill>
                  <a:srgbClr val="FF0000"/>
                </a:solidFill>
                <a:effectLst/>
                <a:latin typeface="Times New Roman" panose="02020603050405020304" pitchFamily="18" charset="0"/>
                <a:cs typeface="Times New Roman" panose="02020603050405020304" pitchFamily="18" charset="0"/>
              </a:rPr>
              <a:t>less</a:t>
            </a:r>
            <a:r>
              <a:rPr lang="en-US" sz="1800" i="0" dirty="0">
                <a:solidFill>
                  <a:schemeClr val="tx1"/>
                </a:solidFill>
                <a:effectLst/>
                <a:latin typeface="Times New Roman" panose="02020603050405020304" pitchFamily="18" charset="0"/>
                <a:cs typeface="Times New Roman" panose="02020603050405020304" pitchFamily="18" charset="0"/>
              </a:rPr>
              <a:t> than </a:t>
            </a:r>
            <a:r>
              <a:rPr lang="en-US" sz="1800" b="1" i="0" dirty="0">
                <a:solidFill>
                  <a:schemeClr val="tx1"/>
                </a:solidFill>
                <a:effectLst/>
                <a:latin typeface="Times New Roman" panose="02020603050405020304" pitchFamily="18" charset="0"/>
                <a:cs typeface="Times New Roman" panose="02020603050405020304" pitchFamily="18" charset="0"/>
              </a:rPr>
              <a:t>5600 MW</a:t>
            </a:r>
            <a:r>
              <a:rPr lang="en-US" sz="1800" i="0" dirty="0">
                <a:solidFill>
                  <a:schemeClr val="tx1"/>
                </a:solidFill>
                <a:effectLst/>
                <a:latin typeface="Times New Roman" panose="02020603050405020304" pitchFamily="18" charset="0"/>
                <a:cs typeface="Times New Roman" panose="02020603050405020304" pitchFamily="18" charset="0"/>
              </a:rPr>
              <a:t> while rest is </a:t>
            </a:r>
            <a:r>
              <a:rPr lang="en-US" sz="1800" i="0" dirty="0">
                <a:solidFill>
                  <a:srgbClr val="00B050"/>
                </a:solidFill>
                <a:effectLst/>
                <a:latin typeface="Times New Roman" panose="02020603050405020304" pitchFamily="18" charset="0"/>
                <a:cs typeface="Times New Roman" panose="02020603050405020304" pitchFamily="18" charset="0"/>
              </a:rPr>
              <a:t>greater</a:t>
            </a:r>
            <a:r>
              <a:rPr lang="en-US" sz="1800" i="0" dirty="0">
                <a:solidFill>
                  <a:schemeClr val="tx1"/>
                </a:solidFill>
                <a:effectLst/>
                <a:latin typeface="Times New Roman" panose="02020603050405020304" pitchFamily="18" charset="0"/>
                <a:cs typeface="Times New Roman" panose="02020603050405020304" pitchFamily="18" charset="0"/>
              </a:rPr>
              <a:t> than </a:t>
            </a:r>
            <a:r>
              <a:rPr lang="en-US" sz="1800" b="1" i="0" dirty="0">
                <a:solidFill>
                  <a:schemeClr val="tx1"/>
                </a:solidFill>
                <a:effectLst/>
                <a:latin typeface="Times New Roman" panose="02020603050405020304" pitchFamily="18" charset="0"/>
                <a:cs typeface="Times New Roman" panose="02020603050405020304" pitchFamily="18" charset="0"/>
              </a:rPr>
              <a:t>5600 MW</a:t>
            </a:r>
            <a:r>
              <a:rPr lang="en-US" sz="1800" dirty="0">
                <a:solidFill>
                  <a:schemeClr val="tx1"/>
                </a:solidFill>
                <a:effectLst/>
                <a:latin typeface="Times New Roman" panose="02020603050405020304" pitchFamily="18" charset="0"/>
                <a:cs typeface="Times New Roman" panose="02020603050405020304" pitchFamily="18" charset="0"/>
              </a:rPr>
              <a:t>.</a:t>
            </a:r>
            <a:endParaRPr lang="en-US" sz="1800" i="0" dirty="0">
              <a:solidFill>
                <a:schemeClr val="tx1"/>
              </a:solidFill>
              <a:effectLst/>
              <a:latin typeface="Times New Roman" panose="02020603050405020304" pitchFamily="18" charset="0"/>
              <a:cs typeface="Times New Roman" panose="02020603050405020304" pitchFamily="18" charset="0"/>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8194" name="Picture 2">
            <a:extLst>
              <a:ext uri="{FF2B5EF4-FFF2-40B4-BE49-F238E27FC236}">
                <a16:creationId xmlns:a16="http://schemas.microsoft.com/office/drawing/2014/main" id="{20A5739E-E424-DE26-8CDA-8DFE9D352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03" y="1105879"/>
            <a:ext cx="8862101"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A1A7D6-CBEF-C9F6-6261-7AB5CE1B559F}"/>
              </a:ext>
            </a:extLst>
          </p:cNvPr>
          <p:cNvSpPr>
            <a:spLocks noGrp="1"/>
          </p:cNvSpPr>
          <p:nvPr>
            <p:ph type="title"/>
          </p:nvPr>
        </p:nvSpPr>
        <p:spPr>
          <a:xfrm>
            <a:off x="185194" y="511604"/>
            <a:ext cx="3560896" cy="519776"/>
          </a:xfrm>
        </p:spPr>
        <p:txBody>
          <a:bodyPr>
            <a:noAutofit/>
          </a:bodyPr>
          <a:lstStyle/>
          <a:p>
            <a:r>
              <a:rPr lang="en-US" sz="2400" b="1" dirty="0">
                <a:solidFill>
                  <a:schemeClr val="accent5"/>
                </a:solidFill>
                <a:latin typeface="Times New Roman" panose="02020603050405020304" pitchFamily="18" charset="0"/>
                <a:cs typeface="Times New Roman" panose="02020603050405020304" pitchFamily="18" charset="0"/>
              </a:rPr>
              <a:t>ECDF of energy usage :</a:t>
            </a:r>
            <a:endParaRPr lang="en-IN" sz="2400" b="1"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8115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92593" y="6011451"/>
            <a:ext cx="8998498" cy="36929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From this histogram, we say that our data is normally distributed. </a:t>
            </a:r>
            <a:endParaRPr sz="1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itle 1">
            <a:extLst>
              <a:ext uri="{FF2B5EF4-FFF2-40B4-BE49-F238E27FC236}">
                <a16:creationId xmlns:a16="http://schemas.microsoft.com/office/drawing/2014/main" id="{FAA89EAA-4F04-6DEB-EEAB-52F6C09FB031}"/>
              </a:ext>
            </a:extLst>
          </p:cNvPr>
          <p:cNvSpPr>
            <a:spLocks noGrp="1"/>
          </p:cNvSpPr>
          <p:nvPr>
            <p:ph type="title"/>
          </p:nvPr>
        </p:nvSpPr>
        <p:spPr>
          <a:xfrm>
            <a:off x="92592" y="511604"/>
            <a:ext cx="1805033" cy="519776"/>
          </a:xfrm>
        </p:spPr>
        <p:txBody>
          <a:bodyPr>
            <a:normAutofit/>
          </a:bodyPr>
          <a:lstStyle/>
          <a:p>
            <a:r>
              <a:rPr lang="en-US" sz="2400" b="1" dirty="0">
                <a:solidFill>
                  <a:schemeClr val="accent5"/>
                </a:solidFill>
                <a:latin typeface="Times New Roman" panose="02020603050405020304" pitchFamily="18" charset="0"/>
                <a:cs typeface="Times New Roman" panose="02020603050405020304" pitchFamily="18" charset="0"/>
              </a:rPr>
              <a:t>Histogram :</a:t>
            </a:r>
            <a:endParaRPr lang="en-IN" sz="2400" b="1" dirty="0">
              <a:solidFill>
                <a:schemeClr val="accent5"/>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805246C2-11E2-A084-1CD7-BF4FE0171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46" y="1042996"/>
            <a:ext cx="8863560" cy="443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994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112444" y="5227915"/>
            <a:ext cx="8998498" cy="147728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Century Gothic"/>
              <a:buAutoNum type="arabicPeriod"/>
            </a:pPr>
            <a:r>
              <a:rPr lang="en-US" sz="1800" dirty="0">
                <a:solidFill>
                  <a:schemeClr val="dk1"/>
                </a:solidFill>
                <a:latin typeface="Times New Roman" panose="02020603050405020304" pitchFamily="18" charset="0"/>
                <a:cs typeface="Times New Roman" panose="02020603050405020304" pitchFamily="18" charset="0"/>
                <a:sym typeface="Century Gothic"/>
              </a:rPr>
              <a:t>From this histogram, we observe that, the peak of </a:t>
            </a:r>
            <a:r>
              <a:rPr lang="en-US" sz="1800" b="1" dirty="0">
                <a:solidFill>
                  <a:schemeClr val="dk1"/>
                </a:solidFill>
                <a:latin typeface="Times New Roman" panose="02020603050405020304" pitchFamily="18" charset="0"/>
                <a:cs typeface="Times New Roman" panose="02020603050405020304" pitchFamily="18" charset="0"/>
                <a:sym typeface="Century Gothic"/>
              </a:rPr>
              <a:t>spring</a:t>
            </a:r>
            <a:r>
              <a:rPr lang="en-US" sz="1800" dirty="0">
                <a:solidFill>
                  <a:schemeClr val="dk1"/>
                </a:solidFill>
                <a:latin typeface="Times New Roman" panose="02020603050405020304" pitchFamily="18" charset="0"/>
                <a:cs typeface="Times New Roman" panose="02020603050405020304" pitchFamily="18" charset="0"/>
                <a:sym typeface="Century Gothic"/>
              </a:rPr>
              <a:t> season is </a:t>
            </a:r>
            <a:r>
              <a:rPr lang="en-US" sz="1800" dirty="0">
                <a:solidFill>
                  <a:srgbClr val="00B050"/>
                </a:solidFill>
                <a:latin typeface="Times New Roman" panose="02020603050405020304" pitchFamily="18" charset="0"/>
                <a:cs typeface="Times New Roman" panose="02020603050405020304" pitchFamily="18" charset="0"/>
                <a:sym typeface="Century Gothic"/>
              </a:rPr>
              <a:t>more</a:t>
            </a:r>
            <a:r>
              <a:rPr lang="en-US" sz="1800" dirty="0">
                <a:solidFill>
                  <a:schemeClr val="dk1"/>
                </a:solidFill>
                <a:latin typeface="Times New Roman" panose="02020603050405020304" pitchFamily="18" charset="0"/>
                <a:cs typeface="Times New Roman" panose="02020603050405020304" pitchFamily="18" charset="0"/>
                <a:sym typeface="Century Gothic"/>
              </a:rPr>
              <a:t> than normal distribution i.e. the energy consumed by people in spring season is </a:t>
            </a:r>
            <a:r>
              <a:rPr lang="en-US" sz="1800" b="1" dirty="0">
                <a:solidFill>
                  <a:schemeClr val="dk1"/>
                </a:solidFill>
                <a:latin typeface="Times New Roman" panose="02020603050405020304" pitchFamily="18" charset="0"/>
                <a:cs typeface="Times New Roman" panose="02020603050405020304" pitchFamily="18" charset="0"/>
                <a:sym typeface="Century Gothic"/>
              </a:rPr>
              <a:t>Leptokurtic</a:t>
            </a:r>
            <a:r>
              <a:rPr lang="en-US" sz="1800" dirty="0">
                <a:solidFill>
                  <a:schemeClr val="dk1"/>
                </a:solidFill>
                <a:latin typeface="Times New Roman" panose="02020603050405020304" pitchFamily="18" charset="0"/>
                <a:cs typeface="Times New Roman" panose="02020603050405020304" pitchFamily="18" charset="0"/>
                <a:sym typeface="Century Gothic"/>
              </a:rPr>
              <a:t>.</a:t>
            </a:r>
          </a:p>
          <a:p>
            <a:pPr marL="342900" marR="0" lvl="0" indent="-342900" algn="l" rtl="0">
              <a:lnSpc>
                <a:spcPct val="100000"/>
              </a:lnSpc>
              <a:spcBef>
                <a:spcPts val="0"/>
              </a:spcBef>
              <a:spcAft>
                <a:spcPts val="0"/>
              </a:spcAft>
              <a:buClr>
                <a:schemeClr val="dk1"/>
              </a:buClr>
              <a:buSzPts val="1800"/>
              <a:buFont typeface="Century Gothic"/>
              <a:buAutoNum type="arabicPeriod"/>
            </a:pP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The peak of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summer</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season is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less</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than normal distribution, i.e. the energy consumed by people in summer season is </a:t>
            </a:r>
            <a:r>
              <a:rPr lang="en-US" sz="1800" b="1" dirty="0">
                <a:solidFill>
                  <a:schemeClr val="dk1"/>
                </a:solidFill>
                <a:latin typeface="Times New Roman" panose="02020603050405020304" pitchFamily="18" charset="0"/>
                <a:cs typeface="Times New Roman" panose="02020603050405020304" pitchFamily="18" charset="0"/>
                <a:sym typeface="Century Gothic"/>
              </a:rPr>
              <a:t>P</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latykurtic</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a:t>
            </a:r>
          </a:p>
          <a:p>
            <a:pPr marL="342900" marR="0" lvl="0" indent="-342900" algn="l" rtl="0">
              <a:lnSpc>
                <a:spcPct val="100000"/>
              </a:lnSpc>
              <a:spcBef>
                <a:spcPts val="0"/>
              </a:spcBef>
              <a:spcAft>
                <a:spcPts val="0"/>
              </a:spcAft>
              <a:buClr>
                <a:schemeClr val="dk1"/>
              </a:buClr>
              <a:buSzPts val="1800"/>
              <a:buFont typeface="Century Gothic"/>
              <a:buAutoNum type="arabicPeriod"/>
            </a:pPr>
            <a:r>
              <a:rPr lang="en-US" sz="1800" dirty="0">
                <a:solidFill>
                  <a:schemeClr val="dk1"/>
                </a:solidFill>
                <a:latin typeface="Times New Roman" panose="02020603050405020304" pitchFamily="18" charset="0"/>
                <a:cs typeface="Times New Roman" panose="02020603050405020304" pitchFamily="18" charset="0"/>
                <a:sym typeface="Century Gothic"/>
              </a:rPr>
              <a:t>While energy consumed by people in fall and winter season follows normal distribution.</a:t>
            </a:r>
            <a:endParaRPr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10242" name="Picture 2">
            <a:extLst>
              <a:ext uri="{FF2B5EF4-FFF2-40B4-BE49-F238E27FC236}">
                <a16:creationId xmlns:a16="http://schemas.microsoft.com/office/drawing/2014/main" id="{563711F2-1720-6B28-808A-3605F261B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44" y="932511"/>
            <a:ext cx="8958805" cy="38744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DBCA8B-B2AF-1A1B-78F9-5C74878982E6}"/>
              </a:ext>
            </a:extLst>
          </p:cNvPr>
          <p:cNvSpPr>
            <a:spLocks noGrp="1"/>
          </p:cNvSpPr>
          <p:nvPr>
            <p:ph type="title"/>
          </p:nvPr>
        </p:nvSpPr>
        <p:spPr>
          <a:xfrm>
            <a:off x="72750" y="511604"/>
            <a:ext cx="3643844" cy="519776"/>
          </a:xfrm>
        </p:spPr>
        <p:txBody>
          <a:bodyPr>
            <a:noAutofit/>
          </a:bodyPr>
          <a:lstStyle/>
          <a:p>
            <a:r>
              <a:rPr lang="en-US" sz="2400" b="1" dirty="0">
                <a:solidFill>
                  <a:schemeClr val="accent5"/>
                </a:solidFill>
                <a:latin typeface="Times New Roman" panose="02020603050405020304" pitchFamily="18" charset="0"/>
                <a:cs typeface="Times New Roman" panose="02020603050405020304" pitchFamily="18" charset="0"/>
              </a:rPr>
              <a:t>Season wise power usage :</a:t>
            </a:r>
            <a:endParaRPr lang="en-IN" sz="2400" b="1"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2548445"/>
      </p:ext>
    </p:extLst>
  </p:cSld>
  <p:clrMapOvr>
    <a:masterClrMapping/>
  </p:clrMapOvr>
</p:sld>
</file>

<file path=ppt/theme/theme1.xml><?xml version="1.0" encoding="utf-8"?>
<a:theme xmlns:a="http://schemas.openxmlformats.org/drawingml/2006/main" name="Perception">
  <a:themeElements>
    <a:clrScheme name="Perception">
      <a:dk1>
        <a:srgbClr val="000000"/>
      </a:dk1>
      <a:lt1>
        <a:srgbClr val="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862</TotalTime>
  <Words>1874</Words>
  <Application>Microsoft Office PowerPoint</Application>
  <PresentationFormat>On-screen Show (4:3)</PresentationFormat>
  <Paragraphs>205</Paragraphs>
  <Slides>43</Slides>
  <Notes>36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43</vt:i4>
      </vt:variant>
    </vt:vector>
  </HeadingPairs>
  <TitlesOfParts>
    <vt:vector size="54" baseType="lpstr">
      <vt:lpstr>Verdana</vt:lpstr>
      <vt:lpstr>Noto Sans Symbols</vt:lpstr>
      <vt:lpstr>Calibri</vt:lpstr>
      <vt:lpstr>Wingdings</vt:lpstr>
      <vt:lpstr>Arial</vt:lpstr>
      <vt:lpstr>Century Gothic</vt:lpstr>
      <vt:lpstr>Times New Roman</vt:lpstr>
      <vt:lpstr>Perception</vt:lpstr>
      <vt:lpstr>Office Theme</vt:lpstr>
      <vt:lpstr>Custom Design</vt:lpstr>
      <vt:lpstr>Theme2</vt:lpstr>
      <vt:lpstr>PowerPoint Presentation</vt:lpstr>
      <vt:lpstr>PowerPoint Presentation</vt:lpstr>
      <vt:lpstr>PowerPoint Presentation</vt:lpstr>
      <vt:lpstr>PowerPoint Presentation</vt:lpstr>
      <vt:lpstr>PowerPoint Presentation</vt:lpstr>
      <vt:lpstr>Boxplots :</vt:lpstr>
      <vt:lpstr>ECDF of energy usage :</vt:lpstr>
      <vt:lpstr>Histogram :</vt:lpstr>
      <vt:lpstr>Season wise power usage :</vt:lpstr>
      <vt:lpstr>Monthly usage across years :</vt:lpstr>
      <vt:lpstr>Monthly energy consumption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Gonala, Shirish</dc:creator>
  <cp:lastModifiedBy>Akshay Kamble</cp:lastModifiedBy>
  <cp:revision>84</cp:revision>
  <dcterms:created xsi:type="dcterms:W3CDTF">2012-08-17T07:00:49Z</dcterms:created>
  <dcterms:modified xsi:type="dcterms:W3CDTF">2023-04-17T07:37:45Z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